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3" r:id="rId4"/>
  </p:sldMasterIdLst>
  <p:notesMasterIdLst>
    <p:notesMasterId r:id="rId34"/>
  </p:notesMasterIdLst>
  <p:sldIdLst>
    <p:sldId id="256" r:id="rId5"/>
    <p:sldId id="257" r:id="rId6"/>
    <p:sldId id="258" r:id="rId7"/>
    <p:sldId id="260" r:id="rId8"/>
    <p:sldId id="293" r:id="rId9"/>
    <p:sldId id="259" r:id="rId10"/>
    <p:sldId id="274" r:id="rId11"/>
    <p:sldId id="262" r:id="rId12"/>
    <p:sldId id="276" r:id="rId13"/>
    <p:sldId id="271" r:id="rId14"/>
    <p:sldId id="289" r:id="rId15"/>
    <p:sldId id="287" r:id="rId16"/>
    <p:sldId id="263" r:id="rId17"/>
    <p:sldId id="285" r:id="rId18"/>
    <p:sldId id="286" r:id="rId19"/>
    <p:sldId id="275" r:id="rId20"/>
    <p:sldId id="288" r:id="rId21"/>
    <p:sldId id="294" r:id="rId22"/>
    <p:sldId id="283" r:id="rId23"/>
    <p:sldId id="291" r:id="rId24"/>
    <p:sldId id="264" r:id="rId25"/>
    <p:sldId id="265" r:id="rId26"/>
    <p:sldId id="266" r:id="rId27"/>
    <p:sldId id="280" r:id="rId28"/>
    <p:sldId id="281" r:id="rId29"/>
    <p:sldId id="282" r:id="rId30"/>
    <p:sldId id="268" r:id="rId31"/>
    <p:sldId id="269" r:id="rId32"/>
    <p:sldId id="27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5C9"/>
    <a:srgbClr val="222222"/>
    <a:srgbClr val="FFC000"/>
    <a:srgbClr val="FD0000"/>
    <a:srgbClr val="E3008C"/>
    <a:srgbClr val="50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4B8670-43F7-499A-8A48-11DDB1F9BAEE}" v="66" dt="2025-12-10T21:34:56.563"/>
    <p1510:client id="{6F9092C2-266D-41A8-86AD-D60B838F19D8}" v="1502" dt="2025-12-10T21:33:03.241"/>
    <p1510:client id="{8B0A0906-BBFC-41B5-B5E1-9DD141E7C264}" v="79" dt="2025-12-10T19:49:15.252"/>
    <p1510:client id="{8B2BA3DE-39E0-4771-B588-564D81B26F92}" v="248" dt="2025-12-09T21:46:00.967"/>
    <p1510:client id="{A934E07D-27AF-E9C9-1D42-80141DD6EED6}" v="507" dt="2025-12-10T20:32:38.028"/>
    <p1510:client id="{E79E4259-46ED-4CB9-B8F3-B860304B0628}" v="189" dt="2025-12-10T21:01:02.143"/>
    <p1510:client id="{E9946450-7955-4D7C-BCC4-F6310A6F6E83}" v="209" dt="2025-12-10T20:19:04.478"/>
    <p1510:client id="{EE6AC104-7448-4A30-A3FE-7D62AF662C77}" v="2110" dt="2025-12-10T21:31:26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vult-my.sharepoint.com/personal/jonas_kirkilovskis_mif_stud_vu_lt/Documents/Unnecessary%20and%20&#8220;trash&#8221;%20comments%20on%20Youtube%20Sho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vult-my.sharepoint.com/personal/jonas_kirkilovskis_mif_stud_vu_lt/Documents/Unnecessary%20and%20&#8220;trash&#8221;%20comments%20on%20Youtube%20Sho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vult-my.sharepoint.com/personal/jonas_kirkilovskis_mif_stud_vu_lt/Documents/Unnecessary%20and%20&#8220;trash&#8221;%20comments%20on%20Youtube%20Sho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vult-my.sharepoint.com/personal/jonas_kirkilovskis_mif_stud_vu_lt/Documents/Unnecessary%20and%20&#8220;trash&#8221;%20comments%20on%20Youtube%20Shor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vult-my.sharepoint.com/personal/jonas_kirkilovskis_mif_stud_vu_lt/Documents/Unnecessary%20and%20&#8220;trash&#8221;%20comments%20on%20Youtube%20Shor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Comment Catagories by Volume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data!$U$31:$AA$31</c:f>
              <c:strCache>
                <c:ptCount val="7"/>
                <c:pt idx="0">
                  <c:v>Glaze</c:v>
                </c:pt>
                <c:pt idx="1">
                  <c:v>Repetitive</c:v>
                </c:pt>
                <c:pt idx="2">
                  <c:v>Excessive Emojis</c:v>
                </c:pt>
                <c:pt idx="3">
                  <c:v>Short Content</c:v>
                </c:pt>
                <c:pt idx="4">
                  <c:v>Flagged</c:v>
                </c:pt>
                <c:pt idx="5">
                  <c:v>Approved</c:v>
                </c:pt>
                <c:pt idx="6">
                  <c:v>Overall Total</c:v>
                </c:pt>
              </c:strCache>
            </c:strRef>
          </c:cat>
          <c:val>
            <c:numRef>
              <c:f>data!$U$32:$AA$32</c:f>
              <c:numCache>
                <c:formatCode>General</c:formatCode>
                <c:ptCount val="7"/>
                <c:pt idx="0">
                  <c:v>345</c:v>
                </c:pt>
                <c:pt idx="1">
                  <c:v>6405</c:v>
                </c:pt>
                <c:pt idx="2">
                  <c:v>12349</c:v>
                </c:pt>
                <c:pt idx="3">
                  <c:v>16025</c:v>
                </c:pt>
                <c:pt idx="4">
                  <c:v>23862</c:v>
                </c:pt>
                <c:pt idx="5">
                  <c:v>42102</c:v>
                </c:pt>
                <c:pt idx="6">
                  <c:v>65964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B0-4171-BA2E-E538001C4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81205520"/>
        <c:axId val="1381204080"/>
      </c:barChart>
      <c:catAx>
        <c:axId val="1381205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1204080"/>
        <c:crosses val="autoZero"/>
        <c:auto val="1"/>
        <c:lblAlgn val="ctr"/>
        <c:lblOffset val="100"/>
        <c:noMultiLvlLbl val="0"/>
      </c:catAx>
      <c:valAx>
        <c:axId val="1381204080"/>
        <c:scaling>
          <c:orientation val="minMax"/>
          <c:max val="75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Comments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120552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Likes per Comment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Comments Average Likes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data!$J$106:$K$106</c:f>
              <c:strCache>
                <c:ptCount val="2"/>
                <c:pt idx="0">
                  <c:v>Approved</c:v>
                </c:pt>
                <c:pt idx="1">
                  <c:v>Flagged</c:v>
                </c:pt>
              </c:strCache>
            </c:strRef>
          </c:cat>
          <c:val>
            <c:numRef>
              <c:f>data!$J$107:$K$107</c:f>
              <c:numCache>
                <c:formatCode>General</c:formatCode>
                <c:ptCount val="2"/>
                <c:pt idx="0">
                  <c:v>4.3279866067491444</c:v>
                </c:pt>
                <c:pt idx="1">
                  <c:v>1.3068920766490435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D1-4591-98DB-7706CAB45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5495568"/>
        <c:axId val="165505648"/>
      </c:barChart>
      <c:lineChart>
        <c:grouping val="standard"/>
        <c:varyColors val="0"/>
        <c:ser>
          <c:idx val="1"/>
          <c:order val="1"/>
          <c:tx>
            <c:v>Overall Average Likes</c:v>
          </c:tx>
          <c:spPr>
            <a:ln w="635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D1-4591-98DB-7706CAB452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data!$J$106:$K$106</c:f>
              <c:strCache>
                <c:ptCount val="2"/>
                <c:pt idx="0">
                  <c:v>Approved</c:v>
                </c:pt>
                <c:pt idx="1">
                  <c:v>Flagged</c:v>
                </c:pt>
              </c:strCache>
            </c:strRef>
          </c:cat>
          <c:val>
            <c:numRef>
              <c:f>data!$J$108:$K$108</c:f>
              <c:numCache>
                <c:formatCode>General</c:formatCode>
                <c:ptCount val="2"/>
                <c:pt idx="0">
                  <c:v>2.82</c:v>
                </c:pt>
                <c:pt idx="1">
                  <c:v>2.82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D1-4591-98DB-7706CAB45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495568"/>
        <c:axId val="165505648"/>
      </c:lineChart>
      <c:catAx>
        <c:axId val="16549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505648"/>
        <c:crosses val="autoZero"/>
        <c:auto val="1"/>
        <c:lblAlgn val="ctr"/>
        <c:lblOffset val="100"/>
        <c:noMultiLvlLbl val="0"/>
      </c:catAx>
      <c:valAx>
        <c:axId val="165505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49556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Replies per Comment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Comments Average Replies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data!$J$111:$K$111</c:f>
              <c:strCache>
                <c:ptCount val="2"/>
                <c:pt idx="0">
                  <c:v>Approved</c:v>
                </c:pt>
                <c:pt idx="1">
                  <c:v>Flagged</c:v>
                </c:pt>
              </c:strCache>
            </c:strRef>
          </c:cat>
          <c:val>
            <c:numRef>
              <c:f>data!$J$112:$K$112</c:f>
              <c:numCache>
                <c:formatCode>General</c:formatCode>
                <c:ptCount val="2"/>
                <c:pt idx="0">
                  <c:v>0.25419649815885015</c:v>
                </c:pt>
                <c:pt idx="1">
                  <c:v>6.7857432167624271E-2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59-4444-BDBB-FCD2D53BF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76191872"/>
        <c:axId val="176170752"/>
      </c:barChart>
      <c:lineChart>
        <c:grouping val="standard"/>
        <c:varyColors val="0"/>
        <c:ser>
          <c:idx val="1"/>
          <c:order val="1"/>
          <c:tx>
            <c:v>Overall Average Replies</c:v>
          </c:tx>
          <c:spPr>
            <a:ln w="6350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59-4444-BDBB-FCD2D53BFA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data!$J$111:$K$111</c:f>
              <c:strCache>
                <c:ptCount val="2"/>
                <c:pt idx="0">
                  <c:v>Approved</c:v>
                </c:pt>
                <c:pt idx="1">
                  <c:v>Flagged</c:v>
                </c:pt>
              </c:strCache>
            </c:strRef>
          </c:cat>
          <c:val>
            <c:numRef>
              <c:f>data!$J$113:$K$113</c:f>
              <c:numCache>
                <c:formatCode>General</c:formatCode>
                <c:ptCount val="2"/>
                <c:pt idx="0">
                  <c:v>0.16</c:v>
                </c:pt>
                <c:pt idx="1">
                  <c:v>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59-4444-BDBB-FCD2D53BFA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191872"/>
        <c:axId val="176170752"/>
      </c:lineChart>
      <c:catAx>
        <c:axId val="17619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70752"/>
        <c:crosses val="autoZero"/>
        <c:auto val="1"/>
        <c:lblAlgn val="ctr"/>
        <c:lblOffset val="100"/>
        <c:noMultiLvlLbl val="0"/>
      </c:catAx>
      <c:valAx>
        <c:axId val="17617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19187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Percentage of trash comments per video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data!$P$3:$P$102</c:f>
              <c:numCache>
                <c:formatCode>General</c:formatCode>
                <c:ptCount val="100"/>
                <c:pt idx="0">
                  <c:v>50</c:v>
                </c:pt>
                <c:pt idx="1">
                  <c:v>23</c:v>
                </c:pt>
                <c:pt idx="2">
                  <c:v>40</c:v>
                </c:pt>
                <c:pt idx="3">
                  <c:v>65</c:v>
                </c:pt>
                <c:pt idx="4">
                  <c:v>29</c:v>
                </c:pt>
                <c:pt idx="5">
                  <c:v>44</c:v>
                </c:pt>
                <c:pt idx="6">
                  <c:v>40</c:v>
                </c:pt>
                <c:pt idx="7">
                  <c:v>45</c:v>
                </c:pt>
                <c:pt idx="8">
                  <c:v>23</c:v>
                </c:pt>
                <c:pt idx="9">
                  <c:v>52</c:v>
                </c:pt>
                <c:pt idx="10">
                  <c:v>53</c:v>
                </c:pt>
                <c:pt idx="11">
                  <c:v>65</c:v>
                </c:pt>
                <c:pt idx="12">
                  <c:v>68</c:v>
                </c:pt>
                <c:pt idx="13">
                  <c:v>21</c:v>
                </c:pt>
                <c:pt idx="14">
                  <c:v>33</c:v>
                </c:pt>
                <c:pt idx="15">
                  <c:v>83</c:v>
                </c:pt>
                <c:pt idx="16">
                  <c:v>17</c:v>
                </c:pt>
                <c:pt idx="17">
                  <c:v>25</c:v>
                </c:pt>
                <c:pt idx="18">
                  <c:v>37</c:v>
                </c:pt>
                <c:pt idx="19">
                  <c:v>29</c:v>
                </c:pt>
                <c:pt idx="20">
                  <c:v>26</c:v>
                </c:pt>
                <c:pt idx="21">
                  <c:v>24</c:v>
                </c:pt>
                <c:pt idx="22">
                  <c:v>10</c:v>
                </c:pt>
                <c:pt idx="23">
                  <c:v>53</c:v>
                </c:pt>
                <c:pt idx="24">
                  <c:v>29</c:v>
                </c:pt>
                <c:pt idx="25">
                  <c:v>15</c:v>
                </c:pt>
                <c:pt idx="26">
                  <c:v>28</c:v>
                </c:pt>
                <c:pt idx="27">
                  <c:v>55</c:v>
                </c:pt>
                <c:pt idx="28">
                  <c:v>28</c:v>
                </c:pt>
                <c:pt idx="29">
                  <c:v>42</c:v>
                </c:pt>
                <c:pt idx="30">
                  <c:v>16</c:v>
                </c:pt>
                <c:pt idx="31">
                  <c:v>40</c:v>
                </c:pt>
                <c:pt idx="32">
                  <c:v>32</c:v>
                </c:pt>
                <c:pt idx="33">
                  <c:v>53</c:v>
                </c:pt>
                <c:pt idx="34">
                  <c:v>26</c:v>
                </c:pt>
                <c:pt idx="35">
                  <c:v>32</c:v>
                </c:pt>
                <c:pt idx="36">
                  <c:v>25</c:v>
                </c:pt>
                <c:pt idx="37">
                  <c:v>51</c:v>
                </c:pt>
                <c:pt idx="38">
                  <c:v>64</c:v>
                </c:pt>
                <c:pt idx="39">
                  <c:v>34</c:v>
                </c:pt>
                <c:pt idx="40">
                  <c:v>22</c:v>
                </c:pt>
                <c:pt idx="41">
                  <c:v>54</c:v>
                </c:pt>
                <c:pt idx="42">
                  <c:v>37</c:v>
                </c:pt>
                <c:pt idx="43">
                  <c:v>29</c:v>
                </c:pt>
                <c:pt idx="44">
                  <c:v>80</c:v>
                </c:pt>
                <c:pt idx="45">
                  <c:v>43</c:v>
                </c:pt>
                <c:pt idx="46">
                  <c:v>71</c:v>
                </c:pt>
                <c:pt idx="47">
                  <c:v>20</c:v>
                </c:pt>
                <c:pt idx="48">
                  <c:v>40</c:v>
                </c:pt>
                <c:pt idx="49">
                  <c:v>34</c:v>
                </c:pt>
                <c:pt idx="50">
                  <c:v>35</c:v>
                </c:pt>
                <c:pt idx="51">
                  <c:v>28</c:v>
                </c:pt>
                <c:pt idx="52">
                  <c:v>28</c:v>
                </c:pt>
                <c:pt idx="53">
                  <c:v>29</c:v>
                </c:pt>
                <c:pt idx="54">
                  <c:v>44</c:v>
                </c:pt>
                <c:pt idx="55">
                  <c:v>34</c:v>
                </c:pt>
                <c:pt idx="56">
                  <c:v>31</c:v>
                </c:pt>
                <c:pt idx="57">
                  <c:v>22</c:v>
                </c:pt>
                <c:pt idx="58">
                  <c:v>44</c:v>
                </c:pt>
                <c:pt idx="59">
                  <c:v>31</c:v>
                </c:pt>
                <c:pt idx="60">
                  <c:v>64</c:v>
                </c:pt>
                <c:pt idx="61">
                  <c:v>27</c:v>
                </c:pt>
                <c:pt idx="62">
                  <c:v>29</c:v>
                </c:pt>
                <c:pt idx="63">
                  <c:v>14</c:v>
                </c:pt>
                <c:pt idx="64">
                  <c:v>20</c:v>
                </c:pt>
                <c:pt idx="65">
                  <c:v>47</c:v>
                </c:pt>
                <c:pt idx="66">
                  <c:v>30</c:v>
                </c:pt>
                <c:pt idx="67">
                  <c:v>57</c:v>
                </c:pt>
                <c:pt idx="68">
                  <c:v>54</c:v>
                </c:pt>
                <c:pt idx="69">
                  <c:v>40</c:v>
                </c:pt>
                <c:pt idx="70">
                  <c:v>47</c:v>
                </c:pt>
                <c:pt idx="71">
                  <c:v>36</c:v>
                </c:pt>
                <c:pt idx="72">
                  <c:v>67</c:v>
                </c:pt>
                <c:pt idx="73">
                  <c:v>15</c:v>
                </c:pt>
                <c:pt idx="74">
                  <c:v>34</c:v>
                </c:pt>
                <c:pt idx="75">
                  <c:v>11</c:v>
                </c:pt>
                <c:pt idx="76">
                  <c:v>30</c:v>
                </c:pt>
                <c:pt idx="77">
                  <c:v>17</c:v>
                </c:pt>
                <c:pt idx="78">
                  <c:v>12</c:v>
                </c:pt>
                <c:pt idx="79">
                  <c:v>36</c:v>
                </c:pt>
                <c:pt idx="80">
                  <c:v>36</c:v>
                </c:pt>
                <c:pt idx="81">
                  <c:v>30</c:v>
                </c:pt>
                <c:pt idx="82">
                  <c:v>16</c:v>
                </c:pt>
                <c:pt idx="83">
                  <c:v>16</c:v>
                </c:pt>
                <c:pt idx="84">
                  <c:v>32</c:v>
                </c:pt>
                <c:pt idx="85">
                  <c:v>56</c:v>
                </c:pt>
                <c:pt idx="86">
                  <c:v>20</c:v>
                </c:pt>
                <c:pt idx="87">
                  <c:v>46</c:v>
                </c:pt>
                <c:pt idx="88">
                  <c:v>24</c:v>
                </c:pt>
                <c:pt idx="89">
                  <c:v>46</c:v>
                </c:pt>
                <c:pt idx="90">
                  <c:v>35</c:v>
                </c:pt>
                <c:pt idx="91">
                  <c:v>46</c:v>
                </c:pt>
                <c:pt idx="92">
                  <c:v>18</c:v>
                </c:pt>
                <c:pt idx="93">
                  <c:v>85</c:v>
                </c:pt>
                <c:pt idx="94">
                  <c:v>23</c:v>
                </c:pt>
                <c:pt idx="95">
                  <c:v>38</c:v>
                </c:pt>
                <c:pt idx="96">
                  <c:v>31</c:v>
                </c:pt>
                <c:pt idx="97">
                  <c:v>46</c:v>
                </c:pt>
                <c:pt idx="98">
                  <c:v>55</c:v>
                </c:pt>
                <c:pt idx="99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8C-40B9-ABDE-E2B47CD33E94}"/>
            </c:ext>
          </c:extLst>
        </c:ser>
        <c:ser>
          <c:idx val="1"/>
          <c:order val="1"/>
          <c:tx>
            <c:v>The Average</c:v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dLbls>
            <c:dLbl>
              <c:idx val="81"/>
              <c:layout>
                <c:manualLayout>
                  <c:x val="-2.8038874373135458E-2"/>
                  <c:y val="-0.2731064565051014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/>
                      <a:t>37%</a:t>
                    </a:r>
                  </a:p>
                </c:rich>
              </c:tx>
              <c:numFmt formatCode="0&quot;%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BB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016855856778326E-2"/>
                      <c:h val="9.298757154461237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088C-40B9-ABDE-E2B47CD33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BB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data!$Q$3:$Q$102</c:f>
              <c:numCache>
                <c:formatCode>General</c:formatCode>
                <c:ptCount val="100"/>
                <c:pt idx="0">
                  <c:v>36.97</c:v>
                </c:pt>
                <c:pt idx="1">
                  <c:v>36.97</c:v>
                </c:pt>
                <c:pt idx="2">
                  <c:v>36.97</c:v>
                </c:pt>
                <c:pt idx="3">
                  <c:v>36.97</c:v>
                </c:pt>
                <c:pt idx="4">
                  <c:v>36.97</c:v>
                </c:pt>
                <c:pt idx="5">
                  <c:v>36.97</c:v>
                </c:pt>
                <c:pt idx="6">
                  <c:v>36.97</c:v>
                </c:pt>
                <c:pt idx="7">
                  <c:v>36.97</c:v>
                </c:pt>
                <c:pt idx="8">
                  <c:v>36.97</c:v>
                </c:pt>
                <c:pt idx="9">
                  <c:v>36.97</c:v>
                </c:pt>
                <c:pt idx="10">
                  <c:v>36.97</c:v>
                </c:pt>
                <c:pt idx="11">
                  <c:v>36.97</c:v>
                </c:pt>
                <c:pt idx="12">
                  <c:v>36.97</c:v>
                </c:pt>
                <c:pt idx="13">
                  <c:v>36.97</c:v>
                </c:pt>
                <c:pt idx="14">
                  <c:v>36.97</c:v>
                </c:pt>
                <c:pt idx="15">
                  <c:v>36.97</c:v>
                </c:pt>
                <c:pt idx="16">
                  <c:v>36.97</c:v>
                </c:pt>
                <c:pt idx="17">
                  <c:v>36.97</c:v>
                </c:pt>
                <c:pt idx="18">
                  <c:v>36.97</c:v>
                </c:pt>
                <c:pt idx="19">
                  <c:v>36.97</c:v>
                </c:pt>
                <c:pt idx="20">
                  <c:v>36.97</c:v>
                </c:pt>
                <c:pt idx="21">
                  <c:v>36.97</c:v>
                </c:pt>
                <c:pt idx="22">
                  <c:v>36.97</c:v>
                </c:pt>
                <c:pt idx="23">
                  <c:v>36.97</c:v>
                </c:pt>
                <c:pt idx="24">
                  <c:v>36.97</c:v>
                </c:pt>
                <c:pt idx="25">
                  <c:v>36.97</c:v>
                </c:pt>
                <c:pt idx="26">
                  <c:v>36.97</c:v>
                </c:pt>
                <c:pt idx="27">
                  <c:v>36.97</c:v>
                </c:pt>
                <c:pt idx="28">
                  <c:v>36.97</c:v>
                </c:pt>
                <c:pt idx="29">
                  <c:v>36.97</c:v>
                </c:pt>
                <c:pt idx="30">
                  <c:v>36.97</c:v>
                </c:pt>
                <c:pt idx="31">
                  <c:v>36.97</c:v>
                </c:pt>
                <c:pt idx="32">
                  <c:v>36.97</c:v>
                </c:pt>
                <c:pt idx="33">
                  <c:v>36.97</c:v>
                </c:pt>
                <c:pt idx="34">
                  <c:v>36.97</c:v>
                </c:pt>
                <c:pt idx="35">
                  <c:v>36.97</c:v>
                </c:pt>
                <c:pt idx="36">
                  <c:v>36.97</c:v>
                </c:pt>
                <c:pt idx="37">
                  <c:v>36.97</c:v>
                </c:pt>
                <c:pt idx="38">
                  <c:v>36.97</c:v>
                </c:pt>
                <c:pt idx="39">
                  <c:v>36.97</c:v>
                </c:pt>
                <c:pt idx="40">
                  <c:v>36.97</c:v>
                </c:pt>
                <c:pt idx="41">
                  <c:v>36.97</c:v>
                </c:pt>
                <c:pt idx="42">
                  <c:v>36.97</c:v>
                </c:pt>
                <c:pt idx="43">
                  <c:v>36.97</c:v>
                </c:pt>
                <c:pt idx="44">
                  <c:v>36.97</c:v>
                </c:pt>
                <c:pt idx="45">
                  <c:v>36.97</c:v>
                </c:pt>
                <c:pt idx="46">
                  <c:v>36.97</c:v>
                </c:pt>
                <c:pt idx="47">
                  <c:v>36.97</c:v>
                </c:pt>
                <c:pt idx="48">
                  <c:v>36.97</c:v>
                </c:pt>
                <c:pt idx="49">
                  <c:v>36.97</c:v>
                </c:pt>
                <c:pt idx="50">
                  <c:v>36.97</c:v>
                </c:pt>
                <c:pt idx="51">
                  <c:v>36.97</c:v>
                </c:pt>
                <c:pt idx="52">
                  <c:v>36.97</c:v>
                </c:pt>
                <c:pt idx="53">
                  <c:v>36.97</c:v>
                </c:pt>
                <c:pt idx="54">
                  <c:v>36.97</c:v>
                </c:pt>
                <c:pt idx="55">
                  <c:v>36.97</c:v>
                </c:pt>
                <c:pt idx="56">
                  <c:v>36.97</c:v>
                </c:pt>
                <c:pt idx="57">
                  <c:v>36.97</c:v>
                </c:pt>
                <c:pt idx="58">
                  <c:v>36.97</c:v>
                </c:pt>
                <c:pt idx="59">
                  <c:v>36.97</c:v>
                </c:pt>
                <c:pt idx="60">
                  <c:v>36.97</c:v>
                </c:pt>
                <c:pt idx="61">
                  <c:v>36.97</c:v>
                </c:pt>
                <c:pt idx="62">
                  <c:v>36.97</c:v>
                </c:pt>
                <c:pt idx="63">
                  <c:v>36.97</c:v>
                </c:pt>
                <c:pt idx="64">
                  <c:v>36.97</c:v>
                </c:pt>
                <c:pt idx="65">
                  <c:v>36.97</c:v>
                </c:pt>
                <c:pt idx="66">
                  <c:v>36.97</c:v>
                </c:pt>
                <c:pt idx="67">
                  <c:v>36.97</c:v>
                </c:pt>
                <c:pt idx="68">
                  <c:v>36.97</c:v>
                </c:pt>
                <c:pt idx="69">
                  <c:v>36.97</c:v>
                </c:pt>
                <c:pt idx="70">
                  <c:v>36.97</c:v>
                </c:pt>
                <c:pt idx="71">
                  <c:v>36.97</c:v>
                </c:pt>
                <c:pt idx="72">
                  <c:v>36.97</c:v>
                </c:pt>
                <c:pt idx="73">
                  <c:v>36.97</c:v>
                </c:pt>
                <c:pt idx="74">
                  <c:v>36.97</c:v>
                </c:pt>
                <c:pt idx="75">
                  <c:v>36.97</c:v>
                </c:pt>
                <c:pt idx="76">
                  <c:v>36.97</c:v>
                </c:pt>
                <c:pt idx="77">
                  <c:v>36.97</c:v>
                </c:pt>
                <c:pt idx="78">
                  <c:v>36.97</c:v>
                </c:pt>
                <c:pt idx="79">
                  <c:v>36.97</c:v>
                </c:pt>
                <c:pt idx="80">
                  <c:v>36.97</c:v>
                </c:pt>
                <c:pt idx="81">
                  <c:v>36.97</c:v>
                </c:pt>
                <c:pt idx="82">
                  <c:v>36.97</c:v>
                </c:pt>
                <c:pt idx="83">
                  <c:v>36.97</c:v>
                </c:pt>
                <c:pt idx="84">
                  <c:v>36.97</c:v>
                </c:pt>
                <c:pt idx="85">
                  <c:v>36.97</c:v>
                </c:pt>
                <c:pt idx="86">
                  <c:v>36.97</c:v>
                </c:pt>
                <c:pt idx="87">
                  <c:v>36.97</c:v>
                </c:pt>
                <c:pt idx="88">
                  <c:v>36.97</c:v>
                </c:pt>
                <c:pt idx="89">
                  <c:v>36.97</c:v>
                </c:pt>
                <c:pt idx="90">
                  <c:v>36.97</c:v>
                </c:pt>
                <c:pt idx="91">
                  <c:v>36.97</c:v>
                </c:pt>
                <c:pt idx="92">
                  <c:v>36.97</c:v>
                </c:pt>
                <c:pt idx="93">
                  <c:v>36.97</c:v>
                </c:pt>
                <c:pt idx="94">
                  <c:v>36.97</c:v>
                </c:pt>
                <c:pt idx="95">
                  <c:v>36.97</c:v>
                </c:pt>
                <c:pt idx="96">
                  <c:v>36.97</c:v>
                </c:pt>
                <c:pt idx="97">
                  <c:v>36.97</c:v>
                </c:pt>
                <c:pt idx="98">
                  <c:v>36.97</c:v>
                </c:pt>
                <c:pt idx="99">
                  <c:v>36.97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88C-40B9-ABDE-E2B47CD33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6151816"/>
        <c:axId val="1836171272"/>
      </c:lineChart>
      <c:catAx>
        <c:axId val="1836151816"/>
        <c:scaling>
          <c:orientation val="minMax"/>
        </c:scaling>
        <c:delete val="1"/>
        <c:axPos val="b"/>
        <c:majorTickMark val="none"/>
        <c:minorTickMark val="none"/>
        <c:tickLblPos val="nextTo"/>
        <c:crossAx val="1836171272"/>
        <c:crosses val="autoZero"/>
        <c:auto val="1"/>
        <c:lblAlgn val="ctr"/>
        <c:lblOffset val="100"/>
        <c:noMultiLvlLbl val="0"/>
      </c:catAx>
      <c:valAx>
        <c:axId val="183617127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6151816"/>
        <c:crosses val="autoZero"/>
        <c:crossBetween val="between"/>
        <c:majorUnit val="1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7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F238-402C-B595-B87B88436F56}"/>
              </c:ext>
            </c:extLst>
          </c:dPt>
          <c:xVal>
            <c:numRef>
              <c:f>data!$AF$3:$AF$102</c:f>
              <c:numCache>
                <c:formatCode>General</c:formatCode>
                <c:ptCount val="100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14</c:v>
                </c:pt>
                <c:pt idx="4">
                  <c:v>15</c:v>
                </c:pt>
                <c:pt idx="5">
                  <c:v>15</c:v>
                </c:pt>
                <c:pt idx="6">
                  <c:v>16</c:v>
                </c:pt>
                <c:pt idx="7">
                  <c:v>16</c:v>
                </c:pt>
                <c:pt idx="8">
                  <c:v>16</c:v>
                </c:pt>
                <c:pt idx="9">
                  <c:v>17</c:v>
                </c:pt>
                <c:pt idx="10">
                  <c:v>17</c:v>
                </c:pt>
                <c:pt idx="11">
                  <c:v>18</c:v>
                </c:pt>
                <c:pt idx="12">
                  <c:v>20</c:v>
                </c:pt>
                <c:pt idx="13">
                  <c:v>20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22</c:v>
                </c:pt>
                <c:pt idx="18">
                  <c:v>23</c:v>
                </c:pt>
                <c:pt idx="19">
                  <c:v>23</c:v>
                </c:pt>
                <c:pt idx="20">
                  <c:v>23</c:v>
                </c:pt>
                <c:pt idx="21">
                  <c:v>24</c:v>
                </c:pt>
                <c:pt idx="22">
                  <c:v>24</c:v>
                </c:pt>
                <c:pt idx="23">
                  <c:v>25</c:v>
                </c:pt>
                <c:pt idx="24">
                  <c:v>25</c:v>
                </c:pt>
                <c:pt idx="25">
                  <c:v>26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28</c:v>
                </c:pt>
                <c:pt idx="30">
                  <c:v>28</c:v>
                </c:pt>
                <c:pt idx="31">
                  <c:v>28</c:v>
                </c:pt>
                <c:pt idx="32">
                  <c:v>29</c:v>
                </c:pt>
                <c:pt idx="33">
                  <c:v>29</c:v>
                </c:pt>
                <c:pt idx="34">
                  <c:v>29</c:v>
                </c:pt>
                <c:pt idx="35">
                  <c:v>29</c:v>
                </c:pt>
                <c:pt idx="36">
                  <c:v>29</c:v>
                </c:pt>
                <c:pt idx="37">
                  <c:v>29</c:v>
                </c:pt>
                <c:pt idx="38">
                  <c:v>30</c:v>
                </c:pt>
                <c:pt idx="39">
                  <c:v>30</c:v>
                </c:pt>
                <c:pt idx="40">
                  <c:v>30</c:v>
                </c:pt>
                <c:pt idx="41">
                  <c:v>30</c:v>
                </c:pt>
                <c:pt idx="42">
                  <c:v>31</c:v>
                </c:pt>
                <c:pt idx="43">
                  <c:v>31</c:v>
                </c:pt>
                <c:pt idx="44">
                  <c:v>31</c:v>
                </c:pt>
                <c:pt idx="45">
                  <c:v>32</c:v>
                </c:pt>
                <c:pt idx="46">
                  <c:v>32</c:v>
                </c:pt>
                <c:pt idx="47">
                  <c:v>32</c:v>
                </c:pt>
                <c:pt idx="48">
                  <c:v>33</c:v>
                </c:pt>
                <c:pt idx="49">
                  <c:v>34</c:v>
                </c:pt>
                <c:pt idx="50">
                  <c:v>34</c:v>
                </c:pt>
                <c:pt idx="51">
                  <c:v>34</c:v>
                </c:pt>
                <c:pt idx="52">
                  <c:v>34</c:v>
                </c:pt>
                <c:pt idx="53">
                  <c:v>35</c:v>
                </c:pt>
                <c:pt idx="54">
                  <c:v>35</c:v>
                </c:pt>
                <c:pt idx="55">
                  <c:v>36</c:v>
                </c:pt>
                <c:pt idx="56">
                  <c:v>36</c:v>
                </c:pt>
                <c:pt idx="57">
                  <c:v>36</c:v>
                </c:pt>
                <c:pt idx="58">
                  <c:v>37</c:v>
                </c:pt>
                <c:pt idx="59">
                  <c:v>37</c:v>
                </c:pt>
                <c:pt idx="60">
                  <c:v>38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42</c:v>
                </c:pt>
                <c:pt idx="67">
                  <c:v>43</c:v>
                </c:pt>
                <c:pt idx="68">
                  <c:v>44</c:v>
                </c:pt>
                <c:pt idx="69">
                  <c:v>44</c:v>
                </c:pt>
                <c:pt idx="70">
                  <c:v>44</c:v>
                </c:pt>
                <c:pt idx="71">
                  <c:v>45</c:v>
                </c:pt>
                <c:pt idx="72">
                  <c:v>46</c:v>
                </c:pt>
                <c:pt idx="73">
                  <c:v>46</c:v>
                </c:pt>
                <c:pt idx="74">
                  <c:v>46</c:v>
                </c:pt>
                <c:pt idx="75">
                  <c:v>46</c:v>
                </c:pt>
                <c:pt idx="76">
                  <c:v>47</c:v>
                </c:pt>
                <c:pt idx="77">
                  <c:v>47</c:v>
                </c:pt>
                <c:pt idx="78">
                  <c:v>50</c:v>
                </c:pt>
                <c:pt idx="79">
                  <c:v>51</c:v>
                </c:pt>
                <c:pt idx="80">
                  <c:v>52</c:v>
                </c:pt>
                <c:pt idx="81">
                  <c:v>53</c:v>
                </c:pt>
                <c:pt idx="82">
                  <c:v>53</c:v>
                </c:pt>
                <c:pt idx="83">
                  <c:v>53</c:v>
                </c:pt>
                <c:pt idx="84">
                  <c:v>54</c:v>
                </c:pt>
                <c:pt idx="85">
                  <c:v>54</c:v>
                </c:pt>
                <c:pt idx="86">
                  <c:v>55</c:v>
                </c:pt>
                <c:pt idx="87">
                  <c:v>55</c:v>
                </c:pt>
                <c:pt idx="88">
                  <c:v>56</c:v>
                </c:pt>
                <c:pt idx="89">
                  <c:v>57</c:v>
                </c:pt>
                <c:pt idx="90">
                  <c:v>64</c:v>
                </c:pt>
                <c:pt idx="91">
                  <c:v>64</c:v>
                </c:pt>
                <c:pt idx="92">
                  <c:v>65</c:v>
                </c:pt>
                <c:pt idx="93">
                  <c:v>65</c:v>
                </c:pt>
                <c:pt idx="94">
                  <c:v>67</c:v>
                </c:pt>
                <c:pt idx="95">
                  <c:v>68</c:v>
                </c:pt>
                <c:pt idx="96">
                  <c:v>71</c:v>
                </c:pt>
                <c:pt idx="97">
                  <c:v>80</c:v>
                </c:pt>
                <c:pt idx="98">
                  <c:v>83</c:v>
                </c:pt>
                <c:pt idx="99">
                  <c:v>85</c:v>
                </c:pt>
              </c:numCache>
            </c:numRef>
          </c:xVal>
          <c:yVal>
            <c:numRef>
              <c:f>data!$AG$3:$AG$102</c:f>
              <c:numCache>
                <c:formatCode>General</c:formatCode>
                <c:ptCount val="1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0.06</c:v>
                </c:pt>
                <c:pt idx="5">
                  <c:v>0.06</c:v>
                </c:pt>
                <c:pt idx="6">
                  <c:v>0.09</c:v>
                </c:pt>
                <c:pt idx="7">
                  <c:v>0.09</c:v>
                </c:pt>
                <c:pt idx="8">
                  <c:v>0.09</c:v>
                </c:pt>
                <c:pt idx="9">
                  <c:v>0.11</c:v>
                </c:pt>
                <c:pt idx="10">
                  <c:v>0.11</c:v>
                </c:pt>
                <c:pt idx="11">
                  <c:v>0.12</c:v>
                </c:pt>
                <c:pt idx="12">
                  <c:v>0.15</c:v>
                </c:pt>
                <c:pt idx="13">
                  <c:v>0.15</c:v>
                </c:pt>
                <c:pt idx="14">
                  <c:v>0.15</c:v>
                </c:pt>
                <c:pt idx="15">
                  <c:v>0.16</c:v>
                </c:pt>
                <c:pt idx="16">
                  <c:v>0.18</c:v>
                </c:pt>
                <c:pt idx="17">
                  <c:v>0.18</c:v>
                </c:pt>
                <c:pt idx="18">
                  <c:v>0.21</c:v>
                </c:pt>
                <c:pt idx="19">
                  <c:v>0.21</c:v>
                </c:pt>
                <c:pt idx="20">
                  <c:v>0.21</c:v>
                </c:pt>
                <c:pt idx="21">
                  <c:v>0.23</c:v>
                </c:pt>
                <c:pt idx="22">
                  <c:v>0.23</c:v>
                </c:pt>
                <c:pt idx="23">
                  <c:v>0.25</c:v>
                </c:pt>
                <c:pt idx="24">
                  <c:v>0.25</c:v>
                </c:pt>
                <c:pt idx="25">
                  <c:v>0.27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0.32</c:v>
                </c:pt>
                <c:pt idx="29">
                  <c:v>0.32</c:v>
                </c:pt>
                <c:pt idx="30">
                  <c:v>0.32</c:v>
                </c:pt>
                <c:pt idx="31">
                  <c:v>0.32</c:v>
                </c:pt>
                <c:pt idx="32">
                  <c:v>0.38</c:v>
                </c:pt>
                <c:pt idx="33">
                  <c:v>0.38</c:v>
                </c:pt>
                <c:pt idx="34">
                  <c:v>0.38</c:v>
                </c:pt>
                <c:pt idx="35">
                  <c:v>0.38</c:v>
                </c:pt>
                <c:pt idx="36">
                  <c:v>0.38</c:v>
                </c:pt>
                <c:pt idx="37">
                  <c:v>0.38</c:v>
                </c:pt>
                <c:pt idx="38">
                  <c:v>0.42</c:v>
                </c:pt>
                <c:pt idx="39">
                  <c:v>0.42</c:v>
                </c:pt>
                <c:pt idx="40">
                  <c:v>0.42</c:v>
                </c:pt>
                <c:pt idx="41">
                  <c:v>0.42</c:v>
                </c:pt>
                <c:pt idx="42">
                  <c:v>0.45</c:v>
                </c:pt>
                <c:pt idx="43">
                  <c:v>0.45</c:v>
                </c:pt>
                <c:pt idx="44">
                  <c:v>0.45</c:v>
                </c:pt>
                <c:pt idx="45">
                  <c:v>0.48</c:v>
                </c:pt>
                <c:pt idx="46">
                  <c:v>0.48</c:v>
                </c:pt>
                <c:pt idx="47">
                  <c:v>0.48</c:v>
                </c:pt>
                <c:pt idx="48">
                  <c:v>0.49</c:v>
                </c:pt>
                <c:pt idx="49">
                  <c:v>0.53</c:v>
                </c:pt>
                <c:pt idx="50">
                  <c:v>0.53</c:v>
                </c:pt>
                <c:pt idx="51">
                  <c:v>0.53</c:v>
                </c:pt>
                <c:pt idx="52">
                  <c:v>0.53</c:v>
                </c:pt>
                <c:pt idx="53">
                  <c:v>0.55000000000000004</c:v>
                </c:pt>
                <c:pt idx="54">
                  <c:v>0.55000000000000004</c:v>
                </c:pt>
                <c:pt idx="55">
                  <c:v>0.57999999999999996</c:v>
                </c:pt>
                <c:pt idx="56">
                  <c:v>0.57999999999999996</c:v>
                </c:pt>
                <c:pt idx="57">
                  <c:v>0.57999999999999996</c:v>
                </c:pt>
                <c:pt idx="58">
                  <c:v>0.6</c:v>
                </c:pt>
                <c:pt idx="59">
                  <c:v>0.6</c:v>
                </c:pt>
                <c:pt idx="60">
                  <c:v>0.61</c:v>
                </c:pt>
                <c:pt idx="61">
                  <c:v>0.66</c:v>
                </c:pt>
                <c:pt idx="62">
                  <c:v>0.66</c:v>
                </c:pt>
                <c:pt idx="63">
                  <c:v>0.66</c:v>
                </c:pt>
                <c:pt idx="64">
                  <c:v>0.66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0.71</c:v>
                </c:pt>
                <c:pt idx="69">
                  <c:v>0.71</c:v>
                </c:pt>
                <c:pt idx="70">
                  <c:v>0.71</c:v>
                </c:pt>
                <c:pt idx="71">
                  <c:v>0.72</c:v>
                </c:pt>
                <c:pt idx="72">
                  <c:v>0.76</c:v>
                </c:pt>
                <c:pt idx="73">
                  <c:v>0.76</c:v>
                </c:pt>
                <c:pt idx="74">
                  <c:v>0.76</c:v>
                </c:pt>
                <c:pt idx="75">
                  <c:v>0.76</c:v>
                </c:pt>
                <c:pt idx="76">
                  <c:v>0.78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0.84</c:v>
                </c:pt>
                <c:pt idx="82">
                  <c:v>0.84</c:v>
                </c:pt>
                <c:pt idx="83">
                  <c:v>0.84</c:v>
                </c:pt>
                <c:pt idx="84">
                  <c:v>0.86</c:v>
                </c:pt>
                <c:pt idx="85">
                  <c:v>0.86</c:v>
                </c:pt>
                <c:pt idx="86">
                  <c:v>0.88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0.92</c:v>
                </c:pt>
                <c:pt idx="91">
                  <c:v>0.92</c:v>
                </c:pt>
                <c:pt idx="92">
                  <c:v>0.94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43-47C8-9A31-A92F86ACB8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510536"/>
        <c:axId val="71744008"/>
      </c:scatterChart>
      <c:valAx>
        <c:axId val="71510536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Percentage of trash comments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&quot;%&quot;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44008"/>
        <c:crosses val="autoZero"/>
        <c:crossBetween val="midCat"/>
      </c:valAx>
      <c:valAx>
        <c:axId val="717440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CDF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510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5BE34-507A-4CA3-98C0-A721CA25CA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41FBF5E-30A7-4239-BECF-102CA8C5C606}">
      <dgm:prSet/>
      <dgm:spPr/>
      <dgm:t>
        <a:bodyPr/>
        <a:lstStyle/>
        <a:p>
          <a:pPr>
            <a:lnSpc>
              <a:spcPct val="100000"/>
            </a:lnSpc>
          </a:pPr>
          <a:r>
            <a:rPr lang="en-BB"/>
            <a:t>Oana Ignat, Xiaomeng Xu, Rada Mihalcea “MAiDE-up: Multilingual Deception Detection of GPT-generated Hotel Reviews</a:t>
          </a:r>
          <a:endParaRPr lang="en-US"/>
        </a:p>
      </dgm:t>
    </dgm:pt>
    <dgm:pt modelId="{FB4CAA2F-3FB8-4AD5-9E8E-839E086442E3}" type="parTrans" cxnId="{7198F66B-5FCD-4507-9581-87D69E67ACCB}">
      <dgm:prSet/>
      <dgm:spPr/>
      <dgm:t>
        <a:bodyPr/>
        <a:lstStyle/>
        <a:p>
          <a:endParaRPr lang="en-US"/>
        </a:p>
      </dgm:t>
    </dgm:pt>
    <dgm:pt modelId="{7984DC90-10EF-48E1-B9A5-A5C3CBD53D61}" type="sibTrans" cxnId="{7198F66B-5FCD-4507-9581-87D69E67ACCB}">
      <dgm:prSet/>
      <dgm:spPr/>
      <dgm:t>
        <a:bodyPr/>
        <a:lstStyle/>
        <a:p>
          <a:endParaRPr lang="en-US"/>
        </a:p>
      </dgm:t>
    </dgm:pt>
    <dgm:pt modelId="{19908DB7-CF1F-4A90-9415-422CC79D08F5}">
      <dgm:prSet/>
      <dgm:spPr/>
      <dgm:t>
        <a:bodyPr/>
        <a:lstStyle/>
        <a:p>
          <a:pPr>
            <a:lnSpc>
              <a:spcPct val="100000"/>
            </a:lnSpc>
          </a:pPr>
          <a:r>
            <a:rPr lang="en-BB"/>
            <a:t>Seung Ho Na, Sumin Cho, Seungwon Shin “Evolving Bots: The New Generation of Comments Bots and their Underlying Sca</a:t>
          </a:r>
          <a:r>
            <a:rPr lang="en-US"/>
            <a:t>m</a:t>
          </a:r>
          <a:r>
            <a:rPr lang="en-BB"/>
            <a:t> Campaigns in You</a:t>
          </a:r>
          <a:r>
            <a:rPr lang="en-US"/>
            <a:t>T</a:t>
          </a:r>
          <a:r>
            <a:rPr lang="en-BB"/>
            <a:t>ube”</a:t>
          </a:r>
          <a:endParaRPr lang="en-US"/>
        </a:p>
      </dgm:t>
    </dgm:pt>
    <dgm:pt modelId="{6B9FA522-DC62-485E-9787-A8905F88DF21}" type="parTrans" cxnId="{917EBFF4-6925-4DD5-AB46-B46B3ED9E022}">
      <dgm:prSet/>
      <dgm:spPr/>
      <dgm:t>
        <a:bodyPr/>
        <a:lstStyle/>
        <a:p>
          <a:endParaRPr lang="en-US"/>
        </a:p>
      </dgm:t>
    </dgm:pt>
    <dgm:pt modelId="{BE9CD639-C9B6-41D2-A6E3-7D8235E242BC}" type="sibTrans" cxnId="{917EBFF4-6925-4DD5-AB46-B46B3ED9E022}">
      <dgm:prSet/>
      <dgm:spPr/>
      <dgm:t>
        <a:bodyPr/>
        <a:lstStyle/>
        <a:p>
          <a:endParaRPr lang="en-US"/>
        </a:p>
      </dgm:t>
    </dgm:pt>
    <dgm:pt modelId="{F2AD83B3-3902-4B67-A255-5212BDA604F2}">
      <dgm:prSet/>
      <dgm:spPr/>
      <dgm:t>
        <a:bodyPr/>
        <a:lstStyle/>
        <a:p>
          <a:pPr>
            <a:lnSpc>
              <a:spcPct val="100000"/>
            </a:lnSpc>
          </a:pPr>
          <a:r>
            <a:rPr lang="en-BB"/>
            <a:t>A. Marthe M</a:t>
          </a:r>
          <a:r>
            <a:rPr lang="lt-LT"/>
            <a:t>ö</a:t>
          </a:r>
          <a:r>
            <a:rPr lang="en-BB"/>
            <a:t>ller, Susan A. M. Vermeer, Susanne E. Baumgartner “Cutting Through the Comment Chaos: A supervised Machine Learning Approach to Identifying Relevant Youtube Comments”</a:t>
          </a:r>
          <a:endParaRPr lang="en-US"/>
        </a:p>
      </dgm:t>
    </dgm:pt>
    <dgm:pt modelId="{82FCF88D-3347-4DFE-BC7D-43FDBC089E02}" type="parTrans" cxnId="{DE943304-932E-42AF-B821-123642F49BF1}">
      <dgm:prSet/>
      <dgm:spPr/>
      <dgm:t>
        <a:bodyPr/>
        <a:lstStyle/>
        <a:p>
          <a:endParaRPr lang="en-US"/>
        </a:p>
      </dgm:t>
    </dgm:pt>
    <dgm:pt modelId="{82AA7B76-FC26-4D87-8533-03A69F296732}" type="sibTrans" cxnId="{DE943304-932E-42AF-B821-123642F49BF1}">
      <dgm:prSet/>
      <dgm:spPr/>
      <dgm:t>
        <a:bodyPr/>
        <a:lstStyle/>
        <a:p>
          <a:endParaRPr lang="en-US"/>
        </a:p>
      </dgm:t>
    </dgm:pt>
    <dgm:pt modelId="{FBBCBBF2-87D0-4761-810F-7F24E4A94D6C}" type="pres">
      <dgm:prSet presAssocID="{7635BE34-507A-4CA3-98C0-A721CA25CA5B}" presName="root" presStyleCnt="0">
        <dgm:presLayoutVars>
          <dgm:dir/>
          <dgm:resizeHandles val="exact"/>
        </dgm:presLayoutVars>
      </dgm:prSet>
      <dgm:spPr/>
    </dgm:pt>
    <dgm:pt modelId="{75277F1F-4159-48A8-866A-3BE69A430BDD}" type="pres">
      <dgm:prSet presAssocID="{041FBF5E-30A7-4239-BECF-102CA8C5C606}" presName="compNode" presStyleCnt="0"/>
      <dgm:spPr/>
    </dgm:pt>
    <dgm:pt modelId="{2FFE87ED-C22D-418B-A732-E55CA57A300C}" type="pres">
      <dgm:prSet presAssocID="{041FBF5E-30A7-4239-BECF-102CA8C5C606}" presName="bgRect" presStyleLbl="bgShp" presStyleIdx="0" presStyleCnt="3"/>
      <dgm:spPr/>
    </dgm:pt>
    <dgm:pt modelId="{AE80BAF2-0A38-4D6E-9E8A-AE53D4388FBE}" type="pres">
      <dgm:prSet presAssocID="{041FBF5E-30A7-4239-BECF-102CA8C5C60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el Bell with solid fill"/>
        </a:ext>
      </dgm:extLst>
    </dgm:pt>
    <dgm:pt modelId="{B4D6DD19-3B98-4039-8AB1-1C8BA94DB863}" type="pres">
      <dgm:prSet presAssocID="{041FBF5E-30A7-4239-BECF-102CA8C5C606}" presName="spaceRect" presStyleCnt="0"/>
      <dgm:spPr/>
    </dgm:pt>
    <dgm:pt modelId="{159617B4-A62F-4B54-88E2-4E3E333E1E46}" type="pres">
      <dgm:prSet presAssocID="{041FBF5E-30A7-4239-BECF-102CA8C5C606}" presName="parTx" presStyleLbl="revTx" presStyleIdx="0" presStyleCnt="3">
        <dgm:presLayoutVars>
          <dgm:chMax val="0"/>
          <dgm:chPref val="0"/>
        </dgm:presLayoutVars>
      </dgm:prSet>
      <dgm:spPr/>
    </dgm:pt>
    <dgm:pt modelId="{4FBA03D8-5D44-45A5-AE58-28C95A03B406}" type="pres">
      <dgm:prSet presAssocID="{7984DC90-10EF-48E1-B9A5-A5C3CBD53D61}" presName="sibTrans" presStyleCnt="0"/>
      <dgm:spPr/>
    </dgm:pt>
    <dgm:pt modelId="{7B0C9106-33C2-4EFD-AA4B-5CBA9EB8D8CC}" type="pres">
      <dgm:prSet presAssocID="{19908DB7-CF1F-4A90-9415-422CC79D08F5}" presName="compNode" presStyleCnt="0"/>
      <dgm:spPr/>
    </dgm:pt>
    <dgm:pt modelId="{525673B1-D1D6-4AEC-B178-CA54D918FB48}" type="pres">
      <dgm:prSet presAssocID="{19908DB7-CF1F-4A90-9415-422CC79D08F5}" presName="bgRect" presStyleLbl="bgShp" presStyleIdx="1" presStyleCnt="3" custLinFactNeighborX="9" custLinFactNeighborY="-1704"/>
      <dgm:spPr/>
    </dgm:pt>
    <dgm:pt modelId="{447DEACD-2CBA-423C-B92A-8FB568570891}" type="pres">
      <dgm:prSet presAssocID="{19908DB7-CF1F-4A90-9415-422CC79D08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 male with solid fill"/>
        </a:ext>
      </dgm:extLst>
    </dgm:pt>
    <dgm:pt modelId="{BC0596BA-2AE2-42DE-AB6D-991735295694}" type="pres">
      <dgm:prSet presAssocID="{19908DB7-CF1F-4A90-9415-422CC79D08F5}" presName="spaceRect" presStyleCnt="0"/>
      <dgm:spPr/>
    </dgm:pt>
    <dgm:pt modelId="{7CE6B24B-9E56-4430-BA05-4A3C1309527B}" type="pres">
      <dgm:prSet presAssocID="{19908DB7-CF1F-4A90-9415-422CC79D08F5}" presName="parTx" presStyleLbl="revTx" presStyleIdx="1" presStyleCnt="3">
        <dgm:presLayoutVars>
          <dgm:chMax val="0"/>
          <dgm:chPref val="0"/>
        </dgm:presLayoutVars>
      </dgm:prSet>
      <dgm:spPr/>
    </dgm:pt>
    <dgm:pt modelId="{890ACB6D-557A-4611-826B-F680A40375D3}" type="pres">
      <dgm:prSet presAssocID="{BE9CD639-C9B6-41D2-A6E3-7D8235E242BC}" presName="sibTrans" presStyleCnt="0"/>
      <dgm:spPr/>
    </dgm:pt>
    <dgm:pt modelId="{67C1599A-F694-4E5D-AAEE-6F3599D13A97}" type="pres">
      <dgm:prSet presAssocID="{F2AD83B3-3902-4B67-A255-5212BDA604F2}" presName="compNode" presStyleCnt="0"/>
      <dgm:spPr/>
    </dgm:pt>
    <dgm:pt modelId="{A9659BFD-714E-4946-BEB2-370CE5E69BCC}" type="pres">
      <dgm:prSet presAssocID="{F2AD83B3-3902-4B67-A255-5212BDA604F2}" presName="bgRect" presStyleLbl="bgShp" presStyleIdx="2" presStyleCnt="3"/>
      <dgm:spPr/>
    </dgm:pt>
    <dgm:pt modelId="{8F522312-887E-41F5-B3D8-E90971A87401}" type="pres">
      <dgm:prSet presAssocID="{F2AD83B3-3902-4B67-A255-5212BDA604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  <dgm:pt modelId="{93FBE1CA-D850-4FCE-88A6-381B861167D0}" type="pres">
      <dgm:prSet presAssocID="{F2AD83B3-3902-4B67-A255-5212BDA604F2}" presName="spaceRect" presStyleCnt="0"/>
      <dgm:spPr/>
    </dgm:pt>
    <dgm:pt modelId="{AADB40B4-00B9-4AD9-BF57-0D6E5CB9F402}" type="pres">
      <dgm:prSet presAssocID="{F2AD83B3-3902-4B67-A255-5212BDA604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943304-932E-42AF-B821-123642F49BF1}" srcId="{7635BE34-507A-4CA3-98C0-A721CA25CA5B}" destId="{F2AD83B3-3902-4B67-A255-5212BDA604F2}" srcOrd="2" destOrd="0" parTransId="{82FCF88D-3347-4DFE-BC7D-43FDBC089E02}" sibTransId="{82AA7B76-FC26-4D87-8533-03A69F296732}"/>
    <dgm:cxn modelId="{656F395E-24C4-4D0A-8391-733F0C5DFA39}" type="presOf" srcId="{041FBF5E-30A7-4239-BECF-102CA8C5C606}" destId="{159617B4-A62F-4B54-88E2-4E3E333E1E46}" srcOrd="0" destOrd="0" presId="urn:microsoft.com/office/officeart/2018/2/layout/IconVerticalSolidList"/>
    <dgm:cxn modelId="{7198F66B-5FCD-4507-9581-87D69E67ACCB}" srcId="{7635BE34-507A-4CA3-98C0-A721CA25CA5B}" destId="{041FBF5E-30A7-4239-BECF-102CA8C5C606}" srcOrd="0" destOrd="0" parTransId="{FB4CAA2F-3FB8-4AD5-9E8E-839E086442E3}" sibTransId="{7984DC90-10EF-48E1-B9A5-A5C3CBD53D61}"/>
    <dgm:cxn modelId="{CD2BA585-E92A-4F2A-8466-603CE5600D5D}" type="presOf" srcId="{19908DB7-CF1F-4A90-9415-422CC79D08F5}" destId="{7CE6B24B-9E56-4430-BA05-4A3C1309527B}" srcOrd="0" destOrd="0" presId="urn:microsoft.com/office/officeart/2018/2/layout/IconVerticalSolidList"/>
    <dgm:cxn modelId="{5FF2C387-08BE-45EB-A922-8B1FC3575CAB}" type="presOf" srcId="{7635BE34-507A-4CA3-98C0-A721CA25CA5B}" destId="{FBBCBBF2-87D0-4761-810F-7F24E4A94D6C}" srcOrd="0" destOrd="0" presId="urn:microsoft.com/office/officeart/2018/2/layout/IconVerticalSolidList"/>
    <dgm:cxn modelId="{75A11A94-21BF-49F5-864B-5524D3716FD9}" type="presOf" srcId="{F2AD83B3-3902-4B67-A255-5212BDA604F2}" destId="{AADB40B4-00B9-4AD9-BF57-0D6E5CB9F402}" srcOrd="0" destOrd="0" presId="urn:microsoft.com/office/officeart/2018/2/layout/IconVerticalSolidList"/>
    <dgm:cxn modelId="{917EBFF4-6925-4DD5-AB46-B46B3ED9E022}" srcId="{7635BE34-507A-4CA3-98C0-A721CA25CA5B}" destId="{19908DB7-CF1F-4A90-9415-422CC79D08F5}" srcOrd="1" destOrd="0" parTransId="{6B9FA522-DC62-485E-9787-A8905F88DF21}" sibTransId="{BE9CD639-C9B6-41D2-A6E3-7D8235E242BC}"/>
    <dgm:cxn modelId="{044F5B28-FCCB-43A9-960B-60BDCCBB054A}" type="presParOf" srcId="{FBBCBBF2-87D0-4761-810F-7F24E4A94D6C}" destId="{75277F1F-4159-48A8-866A-3BE69A430BDD}" srcOrd="0" destOrd="0" presId="urn:microsoft.com/office/officeart/2018/2/layout/IconVerticalSolidList"/>
    <dgm:cxn modelId="{84524E5D-90D5-45AB-A771-1658FD82829D}" type="presParOf" srcId="{75277F1F-4159-48A8-866A-3BE69A430BDD}" destId="{2FFE87ED-C22D-418B-A732-E55CA57A300C}" srcOrd="0" destOrd="0" presId="urn:microsoft.com/office/officeart/2018/2/layout/IconVerticalSolidList"/>
    <dgm:cxn modelId="{53E4224B-BF1A-4526-B7F7-EB5DBD765EB2}" type="presParOf" srcId="{75277F1F-4159-48A8-866A-3BE69A430BDD}" destId="{AE80BAF2-0A38-4D6E-9E8A-AE53D4388FBE}" srcOrd="1" destOrd="0" presId="urn:microsoft.com/office/officeart/2018/2/layout/IconVerticalSolidList"/>
    <dgm:cxn modelId="{6E157D9B-6226-4594-9CE8-557DC0F50158}" type="presParOf" srcId="{75277F1F-4159-48A8-866A-3BE69A430BDD}" destId="{B4D6DD19-3B98-4039-8AB1-1C8BA94DB863}" srcOrd="2" destOrd="0" presId="urn:microsoft.com/office/officeart/2018/2/layout/IconVerticalSolidList"/>
    <dgm:cxn modelId="{3D91A690-9E56-404D-BBE1-7E84C1CE5DAD}" type="presParOf" srcId="{75277F1F-4159-48A8-866A-3BE69A430BDD}" destId="{159617B4-A62F-4B54-88E2-4E3E333E1E46}" srcOrd="3" destOrd="0" presId="urn:microsoft.com/office/officeart/2018/2/layout/IconVerticalSolidList"/>
    <dgm:cxn modelId="{7074A09A-91F8-44E1-BA39-CD2CC76675FE}" type="presParOf" srcId="{FBBCBBF2-87D0-4761-810F-7F24E4A94D6C}" destId="{4FBA03D8-5D44-45A5-AE58-28C95A03B406}" srcOrd="1" destOrd="0" presId="urn:microsoft.com/office/officeart/2018/2/layout/IconVerticalSolidList"/>
    <dgm:cxn modelId="{E5030A3C-6389-4CCA-81FE-9055B4B4A6A7}" type="presParOf" srcId="{FBBCBBF2-87D0-4761-810F-7F24E4A94D6C}" destId="{7B0C9106-33C2-4EFD-AA4B-5CBA9EB8D8CC}" srcOrd="2" destOrd="0" presId="urn:microsoft.com/office/officeart/2018/2/layout/IconVerticalSolidList"/>
    <dgm:cxn modelId="{83F1A49A-9ECF-4488-AF8B-590672598ECB}" type="presParOf" srcId="{7B0C9106-33C2-4EFD-AA4B-5CBA9EB8D8CC}" destId="{525673B1-D1D6-4AEC-B178-CA54D918FB48}" srcOrd="0" destOrd="0" presId="urn:microsoft.com/office/officeart/2018/2/layout/IconVerticalSolidList"/>
    <dgm:cxn modelId="{E688BE28-062E-4A3B-B331-6E864CC48DC7}" type="presParOf" srcId="{7B0C9106-33C2-4EFD-AA4B-5CBA9EB8D8CC}" destId="{447DEACD-2CBA-423C-B92A-8FB568570891}" srcOrd="1" destOrd="0" presId="urn:microsoft.com/office/officeart/2018/2/layout/IconVerticalSolidList"/>
    <dgm:cxn modelId="{FB18B7ED-6A2B-476F-A24A-623381A3A96E}" type="presParOf" srcId="{7B0C9106-33C2-4EFD-AA4B-5CBA9EB8D8CC}" destId="{BC0596BA-2AE2-42DE-AB6D-991735295694}" srcOrd="2" destOrd="0" presId="urn:microsoft.com/office/officeart/2018/2/layout/IconVerticalSolidList"/>
    <dgm:cxn modelId="{288F0C86-2A42-4B20-B857-0BD3FC8F6208}" type="presParOf" srcId="{7B0C9106-33C2-4EFD-AA4B-5CBA9EB8D8CC}" destId="{7CE6B24B-9E56-4430-BA05-4A3C1309527B}" srcOrd="3" destOrd="0" presId="urn:microsoft.com/office/officeart/2018/2/layout/IconVerticalSolidList"/>
    <dgm:cxn modelId="{142F8D4B-2A5C-4817-8962-E6B5B4973D72}" type="presParOf" srcId="{FBBCBBF2-87D0-4761-810F-7F24E4A94D6C}" destId="{890ACB6D-557A-4611-826B-F680A40375D3}" srcOrd="3" destOrd="0" presId="urn:microsoft.com/office/officeart/2018/2/layout/IconVerticalSolidList"/>
    <dgm:cxn modelId="{D411BE44-A21F-42C5-A95F-EED3655360C2}" type="presParOf" srcId="{FBBCBBF2-87D0-4761-810F-7F24E4A94D6C}" destId="{67C1599A-F694-4E5D-AAEE-6F3599D13A97}" srcOrd="4" destOrd="0" presId="urn:microsoft.com/office/officeart/2018/2/layout/IconVerticalSolidList"/>
    <dgm:cxn modelId="{37C269FF-6F74-4496-85F1-BD173C915E10}" type="presParOf" srcId="{67C1599A-F694-4E5D-AAEE-6F3599D13A97}" destId="{A9659BFD-714E-4946-BEB2-370CE5E69BCC}" srcOrd="0" destOrd="0" presId="urn:microsoft.com/office/officeart/2018/2/layout/IconVerticalSolidList"/>
    <dgm:cxn modelId="{3EECB8A9-2B02-4EAA-A2DF-0727AAF60342}" type="presParOf" srcId="{67C1599A-F694-4E5D-AAEE-6F3599D13A97}" destId="{8F522312-887E-41F5-B3D8-E90971A87401}" srcOrd="1" destOrd="0" presId="urn:microsoft.com/office/officeart/2018/2/layout/IconVerticalSolidList"/>
    <dgm:cxn modelId="{FA165BE6-D7CD-4F55-A162-3A0B08E50CCD}" type="presParOf" srcId="{67C1599A-F694-4E5D-AAEE-6F3599D13A97}" destId="{93FBE1CA-D850-4FCE-88A6-381B861167D0}" srcOrd="2" destOrd="0" presId="urn:microsoft.com/office/officeart/2018/2/layout/IconVerticalSolidList"/>
    <dgm:cxn modelId="{262165BF-0CDF-414B-B401-F473F36368FD}" type="presParOf" srcId="{67C1599A-F694-4E5D-AAEE-6F3599D13A97}" destId="{AADB40B4-00B9-4AD9-BF57-0D6E5CB9F4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D1958B-FE23-49F5-A4C8-D610948D278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0503FE-67E0-46CA-B892-A5F60482A4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Improving online conversation quality</a:t>
          </a:r>
          <a:endParaRPr lang="lt-LT" sz="2400"/>
        </a:p>
      </dgm:t>
    </dgm:pt>
    <dgm:pt modelId="{E187BC3A-EFC2-4903-8E25-A187F16738B3}" type="parTrans" cxnId="{04C34293-7C78-405A-B09C-F69AB1C100A3}">
      <dgm:prSet/>
      <dgm:spPr/>
      <dgm:t>
        <a:bodyPr/>
        <a:lstStyle/>
        <a:p>
          <a:endParaRPr lang="en-US"/>
        </a:p>
      </dgm:t>
    </dgm:pt>
    <dgm:pt modelId="{1A32471A-CAAD-484B-BFFC-73A63C1A29A3}" type="sibTrans" cxnId="{04C34293-7C78-405A-B09C-F69AB1C100A3}">
      <dgm:prSet/>
      <dgm:spPr/>
      <dgm:t>
        <a:bodyPr/>
        <a:lstStyle/>
        <a:p>
          <a:endParaRPr lang="en-US"/>
        </a:p>
      </dgm:t>
    </dgm:pt>
    <dgm:pt modelId="{376AF799-4360-48C7-A2E5-08B1CCFEFE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Reducing misinformation</a:t>
          </a:r>
        </a:p>
      </dgm:t>
    </dgm:pt>
    <dgm:pt modelId="{0EAF5236-6348-4E7D-A25E-6DD16F5AD66C}" type="parTrans" cxnId="{0B8AEAE1-592B-4E34-9290-69672DEEB9F7}">
      <dgm:prSet/>
      <dgm:spPr/>
      <dgm:t>
        <a:bodyPr/>
        <a:lstStyle/>
        <a:p>
          <a:endParaRPr lang="en-US"/>
        </a:p>
      </dgm:t>
    </dgm:pt>
    <dgm:pt modelId="{5CC0B70E-954F-44FA-A0FD-7642551AECC7}" type="sibTrans" cxnId="{0B8AEAE1-592B-4E34-9290-69672DEEB9F7}">
      <dgm:prSet/>
      <dgm:spPr/>
      <dgm:t>
        <a:bodyPr/>
        <a:lstStyle/>
        <a:p>
          <a:endParaRPr lang="en-US"/>
        </a:p>
      </dgm:t>
    </dgm:pt>
    <dgm:pt modelId="{D5F6F44D-A59A-4435-9CD1-EE6FEE64C7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Helping platforms detect spam more </a:t>
          </a:r>
          <a:r>
            <a:rPr lang="en-US" sz="2400" err="1"/>
            <a:t>effecti</a:t>
          </a:r>
          <a:r>
            <a:rPr lang="en-BB" sz="2400" err="1"/>
            <a:t>vely</a:t>
          </a:r>
          <a:endParaRPr lang="en-US" sz="2400"/>
        </a:p>
      </dgm:t>
    </dgm:pt>
    <dgm:pt modelId="{3F5739C8-E5DE-414B-9D0E-648BF5F24693}" type="parTrans" cxnId="{86F0B6B3-F06C-419D-BA2C-67F2FE6413AE}">
      <dgm:prSet/>
      <dgm:spPr/>
      <dgm:t>
        <a:bodyPr/>
        <a:lstStyle/>
        <a:p>
          <a:endParaRPr lang="en-US"/>
        </a:p>
      </dgm:t>
    </dgm:pt>
    <dgm:pt modelId="{99B17F11-5E87-402E-A15D-A33EE96C3F30}" type="sibTrans" cxnId="{86F0B6B3-F06C-419D-BA2C-67F2FE6413AE}">
      <dgm:prSet/>
      <dgm:spPr/>
      <dgm:t>
        <a:bodyPr/>
        <a:lstStyle/>
        <a:p>
          <a:endParaRPr lang="en-US"/>
        </a:p>
      </dgm:t>
    </dgm:pt>
    <dgm:pt modelId="{9F26D3D1-1D81-4BC4-A339-1FB6EE9947E4}">
      <dgm:prSet/>
      <dgm:spPr/>
      <dgm:t>
        <a:bodyPr/>
        <a:lstStyle/>
        <a:p>
          <a:pPr>
            <a:lnSpc>
              <a:spcPct val="100000"/>
            </a:lnSpc>
          </a:pPr>
          <a:r>
            <a:rPr lang="en-BB"/>
            <a:t>Raise awareness of the current situation</a:t>
          </a:r>
          <a:endParaRPr lang="en-US"/>
        </a:p>
      </dgm:t>
    </dgm:pt>
    <dgm:pt modelId="{3D9B001C-3B90-43BB-99B7-460A377FCDFE}" type="parTrans" cxnId="{8BE8B950-2051-4E08-86EB-E130BFD99EF9}">
      <dgm:prSet/>
      <dgm:spPr/>
      <dgm:t>
        <a:bodyPr/>
        <a:lstStyle/>
        <a:p>
          <a:endParaRPr lang="en-BB"/>
        </a:p>
      </dgm:t>
    </dgm:pt>
    <dgm:pt modelId="{D0BFAC82-7DC4-4FB3-B88A-CD6B1FF8B501}" type="sibTrans" cxnId="{8BE8B950-2051-4E08-86EB-E130BFD99EF9}">
      <dgm:prSet/>
      <dgm:spPr/>
      <dgm:t>
        <a:bodyPr/>
        <a:lstStyle/>
        <a:p>
          <a:endParaRPr lang="en-BB"/>
        </a:p>
      </dgm:t>
    </dgm:pt>
    <dgm:pt modelId="{D037ACFB-F58D-4825-B262-F93C9A063917}" type="pres">
      <dgm:prSet presAssocID="{BED1958B-FE23-49F5-A4C8-D610948D278C}" presName="root" presStyleCnt="0">
        <dgm:presLayoutVars>
          <dgm:dir/>
          <dgm:resizeHandles val="exact"/>
        </dgm:presLayoutVars>
      </dgm:prSet>
      <dgm:spPr/>
    </dgm:pt>
    <dgm:pt modelId="{6A324164-6C74-4DBF-B45D-8EA9433678C7}" type="pres">
      <dgm:prSet presAssocID="{8C0503FE-67E0-46CA-B892-A5F60482A419}" presName="compNode" presStyleCnt="0"/>
      <dgm:spPr/>
    </dgm:pt>
    <dgm:pt modelId="{9DEC90C6-EA23-4B55-819A-12DBA81248C1}" type="pres">
      <dgm:prSet presAssocID="{8C0503FE-67E0-46CA-B892-A5F60482A41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936C060-E65C-47FA-A91A-AF7FDAAED085}" type="pres">
      <dgm:prSet presAssocID="{8C0503FE-67E0-46CA-B892-A5F60482A419}" presName="spaceRect" presStyleCnt="0"/>
      <dgm:spPr/>
    </dgm:pt>
    <dgm:pt modelId="{AA8F8B26-7B4C-444C-89C4-A7B4ADD79E54}" type="pres">
      <dgm:prSet presAssocID="{8C0503FE-67E0-46CA-B892-A5F60482A419}" presName="textRect" presStyleLbl="revTx" presStyleIdx="0" presStyleCnt="4">
        <dgm:presLayoutVars>
          <dgm:chMax val="1"/>
          <dgm:chPref val="1"/>
        </dgm:presLayoutVars>
      </dgm:prSet>
      <dgm:spPr/>
    </dgm:pt>
    <dgm:pt modelId="{54953A49-F383-4F70-89DB-AE9C3E32C9D1}" type="pres">
      <dgm:prSet presAssocID="{1A32471A-CAAD-484B-BFFC-73A63C1A29A3}" presName="sibTrans" presStyleCnt="0"/>
      <dgm:spPr/>
    </dgm:pt>
    <dgm:pt modelId="{C212259F-101F-4840-AF64-837FE048EA49}" type="pres">
      <dgm:prSet presAssocID="{376AF799-4360-48C7-A2E5-08B1CCFEFED1}" presName="compNode" presStyleCnt="0"/>
      <dgm:spPr/>
    </dgm:pt>
    <dgm:pt modelId="{66F99477-1CBE-4AE4-B397-8CD0974D929E}" type="pres">
      <dgm:prSet presAssocID="{376AF799-4360-48C7-A2E5-08B1CCFEFED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 with solid fill"/>
        </a:ext>
      </dgm:extLst>
    </dgm:pt>
    <dgm:pt modelId="{9D2F9975-994F-4234-A062-03ADF4B61500}" type="pres">
      <dgm:prSet presAssocID="{376AF799-4360-48C7-A2E5-08B1CCFEFED1}" presName="spaceRect" presStyleCnt="0"/>
      <dgm:spPr/>
    </dgm:pt>
    <dgm:pt modelId="{4FEC5D73-2AF3-44AE-9DE9-BFF7EEBD13F5}" type="pres">
      <dgm:prSet presAssocID="{376AF799-4360-48C7-A2E5-08B1CCFEFED1}" presName="textRect" presStyleLbl="revTx" presStyleIdx="1" presStyleCnt="4">
        <dgm:presLayoutVars>
          <dgm:chMax val="1"/>
          <dgm:chPref val="1"/>
        </dgm:presLayoutVars>
      </dgm:prSet>
      <dgm:spPr/>
    </dgm:pt>
    <dgm:pt modelId="{8205AEB5-14E9-420F-9892-B8EC872BA7DB}" type="pres">
      <dgm:prSet presAssocID="{5CC0B70E-954F-44FA-A0FD-7642551AECC7}" presName="sibTrans" presStyleCnt="0"/>
      <dgm:spPr/>
    </dgm:pt>
    <dgm:pt modelId="{E38254EE-CC86-4F73-A78D-1F969354D393}" type="pres">
      <dgm:prSet presAssocID="{D5F6F44D-A59A-4435-9CD1-EE6FEE64C780}" presName="compNode" presStyleCnt="0"/>
      <dgm:spPr/>
    </dgm:pt>
    <dgm:pt modelId="{5051D918-F538-433D-9EBC-3822E6C5257B}" type="pres">
      <dgm:prSet presAssocID="{D5F6F44D-A59A-4435-9CD1-EE6FEE64C78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1E2FDBD-F940-4150-BD48-01D36DBE7F9A}" type="pres">
      <dgm:prSet presAssocID="{D5F6F44D-A59A-4435-9CD1-EE6FEE64C780}" presName="spaceRect" presStyleCnt="0"/>
      <dgm:spPr/>
    </dgm:pt>
    <dgm:pt modelId="{D8A37ED1-B02D-4B4C-B8F3-7E0FAA835108}" type="pres">
      <dgm:prSet presAssocID="{D5F6F44D-A59A-4435-9CD1-EE6FEE64C780}" presName="textRect" presStyleLbl="revTx" presStyleIdx="2" presStyleCnt="4">
        <dgm:presLayoutVars>
          <dgm:chMax val="1"/>
          <dgm:chPref val="1"/>
        </dgm:presLayoutVars>
      </dgm:prSet>
      <dgm:spPr/>
    </dgm:pt>
    <dgm:pt modelId="{904EF0E0-4763-42DE-AD6F-BE82211480A9}" type="pres">
      <dgm:prSet presAssocID="{99B17F11-5E87-402E-A15D-A33EE96C3F30}" presName="sibTrans" presStyleCnt="0"/>
      <dgm:spPr/>
    </dgm:pt>
    <dgm:pt modelId="{925D5673-2614-4850-AEA3-C629B2917483}" type="pres">
      <dgm:prSet presAssocID="{9F26D3D1-1D81-4BC4-A339-1FB6EE9947E4}" presName="compNode" presStyleCnt="0"/>
      <dgm:spPr/>
    </dgm:pt>
    <dgm:pt modelId="{92C17783-90D9-452E-A9D1-524D7DFF7856}" type="pres">
      <dgm:prSet presAssocID="{9F26D3D1-1D81-4BC4-A339-1FB6EE9947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fic Thought with solid fill"/>
        </a:ext>
      </dgm:extLst>
    </dgm:pt>
    <dgm:pt modelId="{4F5BD179-CA15-4585-9B17-060B44D3E7D4}" type="pres">
      <dgm:prSet presAssocID="{9F26D3D1-1D81-4BC4-A339-1FB6EE9947E4}" presName="spaceRect" presStyleCnt="0"/>
      <dgm:spPr/>
    </dgm:pt>
    <dgm:pt modelId="{419B052E-DF51-4BA5-A4D1-8B8D690EA2DC}" type="pres">
      <dgm:prSet presAssocID="{9F26D3D1-1D81-4BC4-A339-1FB6EE9947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BAD5206-0028-457B-999E-7B69ED8488D6}" type="presOf" srcId="{BED1958B-FE23-49F5-A4C8-D610948D278C}" destId="{D037ACFB-F58D-4825-B262-F93C9A063917}" srcOrd="0" destOrd="0" presId="urn:microsoft.com/office/officeart/2018/2/layout/IconLabelList"/>
    <dgm:cxn modelId="{8BE8B950-2051-4E08-86EB-E130BFD99EF9}" srcId="{BED1958B-FE23-49F5-A4C8-D610948D278C}" destId="{9F26D3D1-1D81-4BC4-A339-1FB6EE9947E4}" srcOrd="3" destOrd="0" parTransId="{3D9B001C-3B90-43BB-99B7-460A377FCDFE}" sibTransId="{D0BFAC82-7DC4-4FB3-B88A-CD6B1FF8B501}"/>
    <dgm:cxn modelId="{F1F5AF7C-A31C-468F-B4FC-079C6AECF721}" type="presOf" srcId="{376AF799-4360-48C7-A2E5-08B1CCFEFED1}" destId="{4FEC5D73-2AF3-44AE-9DE9-BFF7EEBD13F5}" srcOrd="0" destOrd="0" presId="urn:microsoft.com/office/officeart/2018/2/layout/IconLabelList"/>
    <dgm:cxn modelId="{62EB957D-E1C1-413F-8C32-289F6A8C519A}" type="presOf" srcId="{9F26D3D1-1D81-4BC4-A339-1FB6EE9947E4}" destId="{419B052E-DF51-4BA5-A4D1-8B8D690EA2DC}" srcOrd="0" destOrd="0" presId="urn:microsoft.com/office/officeart/2018/2/layout/IconLabelList"/>
    <dgm:cxn modelId="{04C34293-7C78-405A-B09C-F69AB1C100A3}" srcId="{BED1958B-FE23-49F5-A4C8-D610948D278C}" destId="{8C0503FE-67E0-46CA-B892-A5F60482A419}" srcOrd="0" destOrd="0" parTransId="{E187BC3A-EFC2-4903-8E25-A187F16738B3}" sibTransId="{1A32471A-CAAD-484B-BFFC-73A63C1A29A3}"/>
    <dgm:cxn modelId="{86F0B6B3-F06C-419D-BA2C-67F2FE6413AE}" srcId="{BED1958B-FE23-49F5-A4C8-D610948D278C}" destId="{D5F6F44D-A59A-4435-9CD1-EE6FEE64C780}" srcOrd="2" destOrd="0" parTransId="{3F5739C8-E5DE-414B-9D0E-648BF5F24693}" sibTransId="{99B17F11-5E87-402E-A15D-A33EE96C3F30}"/>
    <dgm:cxn modelId="{EB5326BB-CF1A-4509-A568-5C9E0F805C17}" type="presOf" srcId="{8C0503FE-67E0-46CA-B892-A5F60482A419}" destId="{AA8F8B26-7B4C-444C-89C4-A7B4ADD79E54}" srcOrd="0" destOrd="0" presId="urn:microsoft.com/office/officeart/2018/2/layout/IconLabelList"/>
    <dgm:cxn modelId="{7E39C3CC-0AB5-4B8A-A4A0-1A6B35292BB6}" type="presOf" srcId="{D5F6F44D-A59A-4435-9CD1-EE6FEE64C780}" destId="{D8A37ED1-B02D-4B4C-B8F3-7E0FAA835108}" srcOrd="0" destOrd="0" presId="urn:microsoft.com/office/officeart/2018/2/layout/IconLabelList"/>
    <dgm:cxn modelId="{0B8AEAE1-592B-4E34-9290-69672DEEB9F7}" srcId="{BED1958B-FE23-49F5-A4C8-D610948D278C}" destId="{376AF799-4360-48C7-A2E5-08B1CCFEFED1}" srcOrd="1" destOrd="0" parTransId="{0EAF5236-6348-4E7D-A25E-6DD16F5AD66C}" sibTransId="{5CC0B70E-954F-44FA-A0FD-7642551AECC7}"/>
    <dgm:cxn modelId="{16BD9AFB-3A57-4C51-9C06-D195B721D392}" type="presParOf" srcId="{D037ACFB-F58D-4825-B262-F93C9A063917}" destId="{6A324164-6C74-4DBF-B45D-8EA9433678C7}" srcOrd="0" destOrd="0" presId="urn:microsoft.com/office/officeart/2018/2/layout/IconLabelList"/>
    <dgm:cxn modelId="{7A6AE0E2-91B1-469A-8B39-4311D863BD61}" type="presParOf" srcId="{6A324164-6C74-4DBF-B45D-8EA9433678C7}" destId="{9DEC90C6-EA23-4B55-819A-12DBA81248C1}" srcOrd="0" destOrd="0" presId="urn:microsoft.com/office/officeart/2018/2/layout/IconLabelList"/>
    <dgm:cxn modelId="{92452132-B8B2-46A5-8941-C513BDA674C6}" type="presParOf" srcId="{6A324164-6C74-4DBF-B45D-8EA9433678C7}" destId="{0936C060-E65C-47FA-A91A-AF7FDAAED085}" srcOrd="1" destOrd="0" presId="urn:microsoft.com/office/officeart/2018/2/layout/IconLabelList"/>
    <dgm:cxn modelId="{848D6465-2455-4DEB-97F6-69EEA512772D}" type="presParOf" srcId="{6A324164-6C74-4DBF-B45D-8EA9433678C7}" destId="{AA8F8B26-7B4C-444C-89C4-A7B4ADD79E54}" srcOrd="2" destOrd="0" presId="urn:microsoft.com/office/officeart/2018/2/layout/IconLabelList"/>
    <dgm:cxn modelId="{2A61F527-6E5E-4CB0-A5B8-AA0B9C8EF39C}" type="presParOf" srcId="{D037ACFB-F58D-4825-B262-F93C9A063917}" destId="{54953A49-F383-4F70-89DB-AE9C3E32C9D1}" srcOrd="1" destOrd="0" presId="urn:microsoft.com/office/officeart/2018/2/layout/IconLabelList"/>
    <dgm:cxn modelId="{AA3CA2C7-C954-49F5-A84F-571CBADC2D06}" type="presParOf" srcId="{D037ACFB-F58D-4825-B262-F93C9A063917}" destId="{C212259F-101F-4840-AF64-837FE048EA49}" srcOrd="2" destOrd="0" presId="urn:microsoft.com/office/officeart/2018/2/layout/IconLabelList"/>
    <dgm:cxn modelId="{4A2B4268-8EB9-436D-87F3-C7F68A1D728D}" type="presParOf" srcId="{C212259F-101F-4840-AF64-837FE048EA49}" destId="{66F99477-1CBE-4AE4-B397-8CD0974D929E}" srcOrd="0" destOrd="0" presId="urn:microsoft.com/office/officeart/2018/2/layout/IconLabelList"/>
    <dgm:cxn modelId="{B0B9B423-634E-4E12-BEBA-1C63FC9F3417}" type="presParOf" srcId="{C212259F-101F-4840-AF64-837FE048EA49}" destId="{9D2F9975-994F-4234-A062-03ADF4B61500}" srcOrd="1" destOrd="0" presId="urn:microsoft.com/office/officeart/2018/2/layout/IconLabelList"/>
    <dgm:cxn modelId="{A3234F80-C13D-4CAB-9341-9C80F69104EE}" type="presParOf" srcId="{C212259F-101F-4840-AF64-837FE048EA49}" destId="{4FEC5D73-2AF3-44AE-9DE9-BFF7EEBD13F5}" srcOrd="2" destOrd="0" presId="urn:microsoft.com/office/officeart/2018/2/layout/IconLabelList"/>
    <dgm:cxn modelId="{C96FE397-2F86-416A-BD49-5D15D668ED52}" type="presParOf" srcId="{D037ACFB-F58D-4825-B262-F93C9A063917}" destId="{8205AEB5-14E9-420F-9892-B8EC872BA7DB}" srcOrd="3" destOrd="0" presId="urn:microsoft.com/office/officeart/2018/2/layout/IconLabelList"/>
    <dgm:cxn modelId="{CE09918F-0DFF-4345-A342-C81EE1DFF9CB}" type="presParOf" srcId="{D037ACFB-F58D-4825-B262-F93C9A063917}" destId="{E38254EE-CC86-4F73-A78D-1F969354D393}" srcOrd="4" destOrd="0" presId="urn:microsoft.com/office/officeart/2018/2/layout/IconLabelList"/>
    <dgm:cxn modelId="{519A5728-B08C-41D4-A897-515ACF41B508}" type="presParOf" srcId="{E38254EE-CC86-4F73-A78D-1F969354D393}" destId="{5051D918-F538-433D-9EBC-3822E6C5257B}" srcOrd="0" destOrd="0" presId="urn:microsoft.com/office/officeart/2018/2/layout/IconLabelList"/>
    <dgm:cxn modelId="{768AE824-2B2B-4C36-9716-AC75381CACB6}" type="presParOf" srcId="{E38254EE-CC86-4F73-A78D-1F969354D393}" destId="{31E2FDBD-F940-4150-BD48-01D36DBE7F9A}" srcOrd="1" destOrd="0" presId="urn:microsoft.com/office/officeart/2018/2/layout/IconLabelList"/>
    <dgm:cxn modelId="{286F1F71-D418-4130-8930-AB01672C20D6}" type="presParOf" srcId="{E38254EE-CC86-4F73-A78D-1F969354D393}" destId="{D8A37ED1-B02D-4B4C-B8F3-7E0FAA835108}" srcOrd="2" destOrd="0" presId="urn:microsoft.com/office/officeart/2018/2/layout/IconLabelList"/>
    <dgm:cxn modelId="{4C789334-E4CD-4BDD-942D-5240A1583DC2}" type="presParOf" srcId="{D037ACFB-F58D-4825-B262-F93C9A063917}" destId="{904EF0E0-4763-42DE-AD6F-BE82211480A9}" srcOrd="5" destOrd="0" presId="urn:microsoft.com/office/officeart/2018/2/layout/IconLabelList"/>
    <dgm:cxn modelId="{03D3617D-0468-49E0-AED0-06E29E97002A}" type="presParOf" srcId="{D037ACFB-F58D-4825-B262-F93C9A063917}" destId="{925D5673-2614-4850-AEA3-C629B2917483}" srcOrd="6" destOrd="0" presId="urn:microsoft.com/office/officeart/2018/2/layout/IconLabelList"/>
    <dgm:cxn modelId="{551AF89E-7C36-48C8-A284-030F23F4D5C4}" type="presParOf" srcId="{925D5673-2614-4850-AEA3-C629B2917483}" destId="{92C17783-90D9-452E-A9D1-524D7DFF7856}" srcOrd="0" destOrd="0" presId="urn:microsoft.com/office/officeart/2018/2/layout/IconLabelList"/>
    <dgm:cxn modelId="{F4317A80-A326-4F1D-BDC4-3C3E628CFEB8}" type="presParOf" srcId="{925D5673-2614-4850-AEA3-C629B2917483}" destId="{4F5BD179-CA15-4585-9B17-060B44D3E7D4}" srcOrd="1" destOrd="0" presId="urn:microsoft.com/office/officeart/2018/2/layout/IconLabelList"/>
    <dgm:cxn modelId="{073EEB22-B81B-4AFC-B16A-456756A553DE}" type="presParOf" srcId="{925D5673-2614-4850-AEA3-C629B2917483}" destId="{419B052E-DF51-4BA5-A4D1-8B8D690EA2D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E87ED-C22D-418B-A732-E55CA57A300C}">
      <dsp:nvSpPr>
        <dsp:cNvPr id="0" name=""/>
        <dsp:cNvSpPr/>
      </dsp:nvSpPr>
      <dsp:spPr>
        <a:xfrm>
          <a:off x="0" y="676"/>
          <a:ext cx="6278562" cy="158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0BAF2-0A38-4D6E-9E8A-AE53D4388FBE}">
      <dsp:nvSpPr>
        <dsp:cNvPr id="0" name=""/>
        <dsp:cNvSpPr/>
      </dsp:nvSpPr>
      <dsp:spPr>
        <a:xfrm>
          <a:off x="479004" y="356960"/>
          <a:ext cx="870916" cy="870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617B4-A62F-4B54-88E2-4E3E333E1E46}">
      <dsp:nvSpPr>
        <dsp:cNvPr id="0" name=""/>
        <dsp:cNvSpPr/>
      </dsp:nvSpPr>
      <dsp:spPr>
        <a:xfrm>
          <a:off x="1828924" y="676"/>
          <a:ext cx="4449637" cy="158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85" tIns="167585" rIns="167585" bIns="1675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B" sz="1600" kern="1200"/>
            <a:t>Oana Ignat, Xiaomeng Xu, Rada Mihalcea “MAiDE-up: Multilingual Deception Detection of GPT-generated Hotel Reviews</a:t>
          </a:r>
          <a:endParaRPr lang="en-US" sz="1600" kern="1200"/>
        </a:p>
      </dsp:txBody>
      <dsp:txXfrm>
        <a:off x="1828924" y="676"/>
        <a:ext cx="4449637" cy="1583484"/>
      </dsp:txXfrm>
    </dsp:sp>
    <dsp:sp modelId="{525673B1-D1D6-4AEC-B178-CA54D918FB48}">
      <dsp:nvSpPr>
        <dsp:cNvPr id="0" name=""/>
        <dsp:cNvSpPr/>
      </dsp:nvSpPr>
      <dsp:spPr>
        <a:xfrm>
          <a:off x="0" y="1953050"/>
          <a:ext cx="6278562" cy="158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DEACD-2CBA-423C-B92A-8FB568570891}">
      <dsp:nvSpPr>
        <dsp:cNvPr id="0" name=""/>
        <dsp:cNvSpPr/>
      </dsp:nvSpPr>
      <dsp:spPr>
        <a:xfrm>
          <a:off x="479004" y="2336316"/>
          <a:ext cx="870916" cy="870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6B24B-9E56-4430-BA05-4A3C1309527B}">
      <dsp:nvSpPr>
        <dsp:cNvPr id="0" name=""/>
        <dsp:cNvSpPr/>
      </dsp:nvSpPr>
      <dsp:spPr>
        <a:xfrm>
          <a:off x="1828924" y="1980032"/>
          <a:ext cx="4449637" cy="158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85" tIns="167585" rIns="167585" bIns="1675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B" sz="1600" kern="1200"/>
            <a:t>Seung Ho Na, Sumin Cho, Seungwon Shin “Evolving Bots: The New Generation of Comments Bots and their Underlying Sca</a:t>
          </a:r>
          <a:r>
            <a:rPr lang="en-US" sz="1600" kern="1200"/>
            <a:t>m</a:t>
          </a:r>
          <a:r>
            <a:rPr lang="en-BB" sz="1600" kern="1200"/>
            <a:t> Campaigns in You</a:t>
          </a:r>
          <a:r>
            <a:rPr lang="en-US" sz="1600" kern="1200"/>
            <a:t>T</a:t>
          </a:r>
          <a:r>
            <a:rPr lang="en-BB" sz="1600" kern="1200"/>
            <a:t>ube”</a:t>
          </a:r>
          <a:endParaRPr lang="en-US" sz="1600" kern="1200"/>
        </a:p>
      </dsp:txBody>
      <dsp:txXfrm>
        <a:off x="1828924" y="1980032"/>
        <a:ext cx="4449637" cy="1583484"/>
      </dsp:txXfrm>
    </dsp:sp>
    <dsp:sp modelId="{A9659BFD-714E-4946-BEB2-370CE5E69BCC}">
      <dsp:nvSpPr>
        <dsp:cNvPr id="0" name=""/>
        <dsp:cNvSpPr/>
      </dsp:nvSpPr>
      <dsp:spPr>
        <a:xfrm>
          <a:off x="0" y="3959388"/>
          <a:ext cx="6278562" cy="15834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22312-887E-41F5-B3D8-E90971A87401}">
      <dsp:nvSpPr>
        <dsp:cNvPr id="0" name=""/>
        <dsp:cNvSpPr/>
      </dsp:nvSpPr>
      <dsp:spPr>
        <a:xfrm>
          <a:off x="479004" y="4315672"/>
          <a:ext cx="870916" cy="870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B40B4-00B9-4AD9-BF57-0D6E5CB9F402}">
      <dsp:nvSpPr>
        <dsp:cNvPr id="0" name=""/>
        <dsp:cNvSpPr/>
      </dsp:nvSpPr>
      <dsp:spPr>
        <a:xfrm>
          <a:off x="1828924" y="3959388"/>
          <a:ext cx="4449637" cy="1583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85" tIns="167585" rIns="167585" bIns="16758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B" sz="1600" kern="1200"/>
            <a:t>A. Marthe M</a:t>
          </a:r>
          <a:r>
            <a:rPr lang="lt-LT" sz="1600" kern="1200"/>
            <a:t>ö</a:t>
          </a:r>
          <a:r>
            <a:rPr lang="en-BB" sz="1600" kern="1200"/>
            <a:t>ller, Susan A. M. Vermeer, Susanne E. Baumgartner “Cutting Through the Comment Chaos: A supervised Machine Learning Approach to Identifying Relevant Youtube Comments”</a:t>
          </a:r>
          <a:endParaRPr lang="en-US" sz="1600" kern="1200"/>
        </a:p>
      </dsp:txBody>
      <dsp:txXfrm>
        <a:off x="1828924" y="3959388"/>
        <a:ext cx="4449637" cy="1583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EC90C6-EA23-4B55-819A-12DBA81248C1}">
      <dsp:nvSpPr>
        <dsp:cNvPr id="0" name=""/>
        <dsp:cNvSpPr/>
      </dsp:nvSpPr>
      <dsp:spPr>
        <a:xfrm>
          <a:off x="687141" y="429183"/>
          <a:ext cx="1061823" cy="10618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F8B26-7B4C-444C-89C4-A7B4ADD79E54}">
      <dsp:nvSpPr>
        <dsp:cNvPr id="0" name=""/>
        <dsp:cNvSpPr/>
      </dsp:nvSpPr>
      <dsp:spPr>
        <a:xfrm>
          <a:off x="38249" y="1927345"/>
          <a:ext cx="2359607" cy="140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Improving online conversation quality</a:t>
          </a:r>
          <a:endParaRPr lang="lt-LT" sz="2400" kern="1200"/>
        </a:p>
      </dsp:txBody>
      <dsp:txXfrm>
        <a:off x="38249" y="1927345"/>
        <a:ext cx="2359607" cy="1409655"/>
      </dsp:txXfrm>
    </dsp:sp>
    <dsp:sp modelId="{66F99477-1CBE-4AE4-B397-8CD0974D929E}">
      <dsp:nvSpPr>
        <dsp:cNvPr id="0" name=""/>
        <dsp:cNvSpPr/>
      </dsp:nvSpPr>
      <dsp:spPr>
        <a:xfrm>
          <a:off x="3459681" y="429183"/>
          <a:ext cx="1061823" cy="10618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C5D73-2AF3-44AE-9DE9-BFF7EEBD13F5}">
      <dsp:nvSpPr>
        <dsp:cNvPr id="0" name=""/>
        <dsp:cNvSpPr/>
      </dsp:nvSpPr>
      <dsp:spPr>
        <a:xfrm>
          <a:off x="2810789" y="1927345"/>
          <a:ext cx="2359607" cy="140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Reducing misinformation</a:t>
          </a:r>
        </a:p>
      </dsp:txBody>
      <dsp:txXfrm>
        <a:off x="2810789" y="1927345"/>
        <a:ext cx="2359607" cy="1409655"/>
      </dsp:txXfrm>
    </dsp:sp>
    <dsp:sp modelId="{5051D918-F538-433D-9EBC-3822E6C5257B}">
      <dsp:nvSpPr>
        <dsp:cNvPr id="0" name=""/>
        <dsp:cNvSpPr/>
      </dsp:nvSpPr>
      <dsp:spPr>
        <a:xfrm>
          <a:off x="6232220" y="429183"/>
          <a:ext cx="1061823" cy="10618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A37ED1-B02D-4B4C-B8F3-7E0FAA835108}">
      <dsp:nvSpPr>
        <dsp:cNvPr id="0" name=""/>
        <dsp:cNvSpPr/>
      </dsp:nvSpPr>
      <dsp:spPr>
        <a:xfrm>
          <a:off x="5583328" y="1927345"/>
          <a:ext cx="2359607" cy="140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Helping platforms detect spam more </a:t>
          </a:r>
          <a:r>
            <a:rPr lang="en-US" sz="2400" kern="1200" err="1"/>
            <a:t>effecti</a:t>
          </a:r>
          <a:r>
            <a:rPr lang="en-BB" sz="2400" kern="1200" err="1"/>
            <a:t>vely</a:t>
          </a:r>
          <a:endParaRPr lang="en-US" sz="2400" kern="1200"/>
        </a:p>
      </dsp:txBody>
      <dsp:txXfrm>
        <a:off x="5583328" y="1927345"/>
        <a:ext cx="2359607" cy="1409655"/>
      </dsp:txXfrm>
    </dsp:sp>
    <dsp:sp modelId="{92C17783-90D9-452E-A9D1-524D7DFF7856}">
      <dsp:nvSpPr>
        <dsp:cNvPr id="0" name=""/>
        <dsp:cNvSpPr/>
      </dsp:nvSpPr>
      <dsp:spPr>
        <a:xfrm>
          <a:off x="9004759" y="429183"/>
          <a:ext cx="1061823" cy="10618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B052E-DF51-4BA5-A4D1-8B8D690EA2DC}">
      <dsp:nvSpPr>
        <dsp:cNvPr id="0" name=""/>
        <dsp:cNvSpPr/>
      </dsp:nvSpPr>
      <dsp:spPr>
        <a:xfrm>
          <a:off x="8355867" y="1927345"/>
          <a:ext cx="2359607" cy="14096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BB" sz="2400" kern="1200"/>
            <a:t>Raise awareness of the current situation</a:t>
          </a:r>
          <a:endParaRPr lang="en-US" sz="2400" kern="1200"/>
        </a:p>
      </dsp:txBody>
      <dsp:txXfrm>
        <a:off x="8355867" y="1927345"/>
        <a:ext cx="2359607" cy="14096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0EA5A-C37E-43E2-BB31-6DEB562BF5F1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91BB8-2222-43AD-8A04-23BFA7864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0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91BB8-2222-43AD-8A04-23BFA7864E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91BB8-2222-43AD-8A04-23BFA7864E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0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34B36-66E8-1BFE-8104-FA05F8A21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43DEF-A60B-04C9-EE5B-13A676159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905238-0905-A410-30D7-404C84274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9275C-EDB6-5768-9CB8-CCA7B8018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91BB8-2222-43AD-8A04-23BFA7864E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128FA71-3A18-48C0-980F-4B68F7F63042}" type="datetime1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7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8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5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5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2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7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1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9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2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2C5EAEF-6478-4102-8F5D-A5FE9FC97ACB}" type="datetime1">
              <a:rPr lang="en-US" smtClean="0"/>
              <a:t>12/10/2025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28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shorts/HjSZT1V2wpc&#8203;" TargetMode="External"/><Relationship Id="rId3" Type="http://schemas.openxmlformats.org/officeDocument/2006/relationships/hyperlink" Target="https://huggingface.co/sentence-transformers/all-MiniLM-L6-v2" TargetMode="External"/><Relationship Id="rId7" Type="http://schemas.openxmlformats.org/officeDocument/2006/relationships/hyperlink" Target="https://external-content.duckduckgo.com/iu/?u=https%3A%2F%2Fwww.freepnglogos.com%2Fuploads%2Fyoutube-shorts-logo-png%2Fyoutube-shorts-brand-logo-png-1.png&amp;f=1&amp;nofb=1&amp;ipt=a04794ca66db7d235ceb786ef249ab7b5923b61bb00a3779e44a38d325a693f3" TargetMode="External"/><Relationship Id="rId2" Type="http://schemas.openxmlformats.org/officeDocument/2006/relationships/hyperlink" Target="https://developers.google.com/youtube/v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ternal-content.duckduckgo.com/iu/?u=https%3A%2F%2Fbrandslogos.com%2Fwp-content%2Fuploads%2Fimages%2Flarge%2Fpython-logo.png&amp;f=1&amp;nofb=1&amp;ipt=04afd2f4528f6590adea572281bb7eba09d965c13bd471777d2906736d98d7bb" TargetMode="External"/><Relationship Id="rId5" Type="http://schemas.openxmlformats.org/officeDocument/2006/relationships/hyperlink" Target="https://external-content.duckduckgo.com/iu/?u=https%3A%2F%2Fcreazilla-store.fra1.digitaloceanspaces.com%2Ficons%2F3209624%2Fincognito-circle-icon-md.png&amp;f=1&amp;nofb=1&amp;ipt=88e675a8952964cb2e79ce6cf9d02112df7ab6075a20ce194b6e55fe2d2c372c" TargetMode="External"/><Relationship Id="rId4" Type="http://schemas.openxmlformats.org/officeDocument/2006/relationships/hyperlink" Target="https://external-content.duckduckgo.com/iu/?u=https%3A%2F%2Fstatic.vecteezy.com%2Fsystem%2Fresources%2Fpreviews%2F022%2F100%2F783%2Fnon_2x%2Fmicrosoft-excel-logo-transparent-free-png.png&amp;f=1&amp;nofb=1&amp;ipt=55740fb5a2b96fff3ccc21f0d4698fe17861f75d745c3eab2bb82a267a98d04a" TargetMode="External"/><Relationship Id="rId9" Type="http://schemas.openxmlformats.org/officeDocument/2006/relationships/hyperlink" Target="https://www.youtube.com/shorts/a1ifEyPmRgM&#8203;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24A02E-5FD2-428E-A1E4-FDF96B0B6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08B93E-0C39-407B-943D-71F2BAFB4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45833-1F5C-A84C-E866-0FF5A8F23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028700"/>
            <a:ext cx="9292209" cy="34935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900">
                <a:solidFill>
                  <a:schemeClr val="accent1">
                    <a:lumMod val="75000"/>
                  </a:schemeClr>
                </a:solidFill>
              </a:rPr>
              <a:t>Unnecessary and “trash” comments on YouTube Shorts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7E1896-2992-48D4-85AC-95AB8AB14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15466"/>
            <a:ext cx="12192000" cy="16425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33108-82B9-E822-C901-55CC5967B403}"/>
              </a:ext>
            </a:extLst>
          </p:cNvPr>
          <p:cNvSpPr txBox="1"/>
          <p:nvPr/>
        </p:nvSpPr>
        <p:spPr>
          <a:xfrm>
            <a:off x="667512" y="5537199"/>
            <a:ext cx="9228201" cy="800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85000"/>
              </a:lnSpc>
              <a:spcBef>
                <a:spcPts val="1300"/>
              </a:spcBef>
            </a:pPr>
            <a:r>
              <a:rPr lang="en-US" sz="3100">
                <a:solidFill>
                  <a:srgbClr val="FFFFFF"/>
                </a:solidFill>
                <a:latin typeface="+mj-lt"/>
              </a:rPr>
              <a:t>Jonas Kirkilovskis, Adomas </a:t>
            </a:r>
            <a:r>
              <a:rPr lang="en-US" sz="3100" err="1">
                <a:solidFill>
                  <a:srgbClr val="FFFFFF"/>
                </a:solidFill>
                <a:latin typeface="+mj-lt"/>
              </a:rPr>
              <a:t>Pimpė</a:t>
            </a:r>
            <a:r>
              <a:rPr lang="en-US" sz="3100">
                <a:solidFill>
                  <a:srgbClr val="FFFFFF"/>
                </a:solidFill>
                <a:latin typeface="+mj-lt"/>
              </a:rPr>
              <a:t>, </a:t>
            </a:r>
            <a:r>
              <a:rPr lang="en-US" sz="3100" err="1">
                <a:solidFill>
                  <a:srgbClr val="FFFFFF"/>
                </a:solidFill>
                <a:latin typeface="+mj-lt"/>
              </a:rPr>
              <a:t>Aringas</a:t>
            </a:r>
            <a:r>
              <a:rPr lang="en-US" sz="3100">
                <a:solidFill>
                  <a:srgbClr val="FFFFFF"/>
                </a:solidFill>
                <a:latin typeface="+mj-lt"/>
              </a:rPr>
              <a:t> </a:t>
            </a:r>
            <a:r>
              <a:rPr lang="en-US" sz="3100" err="1">
                <a:solidFill>
                  <a:srgbClr val="FFFFFF"/>
                </a:solidFill>
                <a:latin typeface="+mj-lt"/>
              </a:rPr>
              <a:t>Civilka</a:t>
            </a:r>
            <a:endParaRPr lang="en-US" sz="310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7107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80DA0-444B-CBFD-F3D5-013398DB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C6552D-4A8F-10A1-309D-F1F187150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661058"/>
              </p:ext>
            </p:extLst>
          </p:nvPr>
        </p:nvGraphicFramePr>
        <p:xfrm>
          <a:off x="934781" y="1613617"/>
          <a:ext cx="10385789" cy="44964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7371">
                  <a:extLst>
                    <a:ext uri="{9D8B030D-6E8A-4147-A177-3AD203B41FA5}">
                      <a16:colId xmlns:a16="http://schemas.microsoft.com/office/drawing/2014/main" val="2504687839"/>
                    </a:ext>
                  </a:extLst>
                </a:gridCol>
                <a:gridCol w="7468418">
                  <a:extLst>
                    <a:ext uri="{9D8B030D-6E8A-4147-A177-3AD203B41FA5}">
                      <a16:colId xmlns:a16="http://schemas.microsoft.com/office/drawing/2014/main" val="1718293569"/>
                    </a:ext>
                  </a:extLst>
                </a:gridCol>
              </a:tblGrid>
              <a:tr h="66823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</a:rPr>
                        <a:t>Flag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</a:rPr>
                        <a:t>Criteria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067780"/>
                  </a:ext>
                </a:extLst>
              </a:tr>
              <a:tr h="66823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</a:rPr>
                        <a:t>Many Emojis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2060"/>
                          </a:solidFill>
                          <a:latin typeface="Arial"/>
                        </a:rPr>
                        <a:t>🔥 </a:t>
                      </a:r>
                      <a:r>
                        <a:rPr lang="en-US">
                          <a:solidFill>
                            <a:srgbClr val="002060"/>
                          </a:solidFill>
                        </a:rPr>
                        <a:t>&gt; 40% of comment is emoji </a:t>
                      </a:r>
                      <a:r>
                        <a:rPr lang="en-US" sz="1800" b="0" i="0" u="none" strike="noStrike" noProof="0">
                          <a:solidFill>
                            <a:srgbClr val="002060"/>
                          </a:solidFill>
                          <a:latin typeface="Arial"/>
                        </a:rPr>
                        <a:t>🔥</a:t>
                      </a:r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61503"/>
                  </a:ext>
                </a:extLst>
              </a:tr>
              <a:tr h="66823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</a:rPr>
                        <a:t>Short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>
                          <a:solidFill>
                            <a:srgbClr val="002060"/>
                          </a:solidFill>
                        </a:rPr>
                        <a:t>Comment length &lt;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780302"/>
                  </a:ext>
                </a:extLst>
              </a:tr>
              <a:tr h="66823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</a:rPr>
                        <a:t>Repetitive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</a:rPr>
                        <a:t>Repeating characters(3) or words(3), e.g.: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rgbClr val="002060"/>
                          </a:solidFill>
                        </a:rPr>
                        <a:t>"abcabcabcaserj"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rgbClr val="002060"/>
                          </a:solidFill>
                        </a:rPr>
                        <a:t>"lolololwwww"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rgbClr val="002060"/>
                          </a:solidFill>
                        </a:rPr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507169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</a:rPr>
                        <a:t>Glazy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</a:rPr>
                        <a:t>The comment is clearly bot spam, e.g.: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rgbClr val="002060"/>
                          </a:solidFill>
                        </a:rPr>
                        <a:t>"I'll definitely rewatch this later."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rgbClr val="002060"/>
                          </a:solidFill>
                        </a:rPr>
                        <a:t>"</a:t>
                      </a:r>
                      <a:r>
                        <a:rPr lang="en-US" sz="1400" b="0" i="0" u="none" strike="noStrike" noProof="0">
                          <a:solidFill>
                            <a:srgbClr val="002060"/>
                          </a:solidFill>
                          <a:latin typeface="Arial"/>
                        </a:rPr>
                        <a:t>Your explanation is well made I did not expect it to be this good.</a:t>
                      </a:r>
                      <a:r>
                        <a:rPr lang="en-US" sz="1400">
                          <a:solidFill>
                            <a:srgbClr val="002060"/>
                          </a:solidFill>
                        </a:rPr>
                        <a:t>"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rgbClr val="002060"/>
                          </a:solidFill>
                        </a:rPr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0520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362249-100A-37F3-5C8A-296160E566A3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Research methodology</a:t>
            </a:r>
          </a:p>
        </p:txBody>
      </p:sp>
    </p:spTree>
    <p:extLst>
      <p:ext uri="{BB962C8B-B14F-4D97-AF65-F5344CB8AC3E}">
        <p14:creationId xmlns:p14="http://schemas.microsoft.com/office/powerpoint/2010/main" val="269768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12A49-CFBC-9521-344B-3EC8DC79B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903428-C0E9-79DC-646B-CACE7AAF8AA5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Research methodology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F590A8-2205-8CDE-D236-AE950AB01333}"/>
              </a:ext>
            </a:extLst>
          </p:cNvPr>
          <p:cNvGrpSpPr/>
          <p:nvPr/>
        </p:nvGrpSpPr>
        <p:grpSpPr>
          <a:xfrm>
            <a:off x="1822758" y="1585553"/>
            <a:ext cx="4616534" cy="1647825"/>
            <a:chOff x="1822758" y="1585553"/>
            <a:chExt cx="4616534" cy="1647825"/>
          </a:xfrm>
        </p:grpSpPr>
        <p:pic>
          <p:nvPicPr>
            <p:cNvPr id="146" name="Picture 145" descr="Incognito-circle icon. Free download transparent .PNG | Creazilla">
              <a:extLst>
                <a:ext uri="{FF2B5EF4-FFF2-40B4-BE49-F238E27FC236}">
                  <a16:creationId xmlns:a16="http://schemas.microsoft.com/office/drawing/2014/main" id="{78E5ED1B-7A02-0D98-F8DC-10EE9B20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0658" y="1612921"/>
              <a:ext cx="1566992" cy="1528892"/>
            </a:xfrm>
            <a:prstGeom prst="rect">
              <a:avLst/>
            </a:prstGeom>
          </p:spPr>
        </p:pic>
        <p:pic>
          <p:nvPicPr>
            <p:cNvPr id="148" name="Picture 147" descr="YouTube Shorts Logo Png, Short Logo - Free Transparent PNG Logos">
              <a:extLst>
                <a:ext uri="{FF2B5EF4-FFF2-40B4-BE49-F238E27FC236}">
                  <a16:creationId xmlns:a16="http://schemas.microsoft.com/office/drawing/2014/main" id="{1094B7A8-0BE7-DC56-2C0D-387742868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6092" y="1645268"/>
              <a:ext cx="2743200" cy="1522476"/>
            </a:xfrm>
            <a:prstGeom prst="rect">
              <a:avLst/>
            </a:prstGeom>
          </p:spPr>
        </p:pic>
        <p:sp>
          <p:nvSpPr>
            <p:cNvPr id="151" name="Multiplication Sign 150">
              <a:extLst>
                <a:ext uri="{FF2B5EF4-FFF2-40B4-BE49-F238E27FC236}">
                  <a16:creationId xmlns:a16="http://schemas.microsoft.com/office/drawing/2014/main" id="{BD5636D2-A87B-AC18-9136-B42636A92749}"/>
                </a:ext>
              </a:extLst>
            </p:cNvPr>
            <p:cNvSpPr/>
            <p:nvPr/>
          </p:nvSpPr>
          <p:spPr>
            <a:xfrm rot="2700000">
              <a:off x="3403648" y="2141092"/>
              <a:ext cx="453083" cy="463380"/>
            </a:xfrm>
            <a:prstGeom prst="mathMultipl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Left Bracket 152">
              <a:extLst>
                <a:ext uri="{FF2B5EF4-FFF2-40B4-BE49-F238E27FC236}">
                  <a16:creationId xmlns:a16="http://schemas.microsoft.com/office/drawing/2014/main" id="{BF9B2A4B-25C5-33A7-7BFC-6811428CC144}"/>
                </a:ext>
              </a:extLst>
            </p:cNvPr>
            <p:cNvSpPr/>
            <p:nvPr/>
          </p:nvSpPr>
          <p:spPr>
            <a:xfrm>
              <a:off x="1822758" y="1585553"/>
              <a:ext cx="361950" cy="164782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Left Bracket 153">
              <a:extLst>
                <a:ext uri="{FF2B5EF4-FFF2-40B4-BE49-F238E27FC236}">
                  <a16:creationId xmlns:a16="http://schemas.microsoft.com/office/drawing/2014/main" id="{147512AA-A43E-1053-8D34-826CD2BF17C8}"/>
                </a:ext>
              </a:extLst>
            </p:cNvPr>
            <p:cNvSpPr/>
            <p:nvPr/>
          </p:nvSpPr>
          <p:spPr>
            <a:xfrm rot="10800000">
              <a:off x="5985182" y="1585553"/>
              <a:ext cx="361950" cy="164782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6CFBB3-8C36-E434-F7D9-45F86788582C}"/>
              </a:ext>
            </a:extLst>
          </p:cNvPr>
          <p:cNvGrpSpPr/>
          <p:nvPr/>
        </p:nvGrpSpPr>
        <p:grpSpPr>
          <a:xfrm>
            <a:off x="1788492" y="3966599"/>
            <a:ext cx="4693249" cy="1685925"/>
            <a:chOff x="1788492" y="3966599"/>
            <a:chExt cx="4693249" cy="1685925"/>
          </a:xfrm>
        </p:grpSpPr>
        <p:pic>
          <p:nvPicPr>
            <p:cNvPr id="149" name="Picture 148" descr="Python Logo PNG Transparent - Brands Logos">
              <a:extLst>
                <a:ext uri="{FF2B5EF4-FFF2-40B4-BE49-F238E27FC236}">
                  <a16:creationId xmlns:a16="http://schemas.microsoft.com/office/drawing/2014/main" id="{EF414AD4-8785-25E7-F72F-E2E75DB7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0497" y="4188459"/>
              <a:ext cx="1253439" cy="1271298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C2570AB-3584-CF7C-8B76-647776913A80}"/>
                </a:ext>
              </a:extLst>
            </p:cNvPr>
            <p:cNvSpPr txBox="1"/>
            <p:nvPr/>
          </p:nvSpPr>
          <p:spPr>
            <a:xfrm>
              <a:off x="3783850" y="4537327"/>
              <a:ext cx="2697891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Sentence transformers 5.1.2</a:t>
              </a:r>
            </a:p>
            <a:p>
              <a:pPr algn="l"/>
              <a:endParaRPr lang="en-US">
                <a:cs typeface="Arial"/>
              </a:endParaRPr>
            </a:p>
          </p:txBody>
        </p:sp>
        <p:sp>
          <p:nvSpPr>
            <p:cNvPr id="152" name="Multiplication Sign 151">
              <a:extLst>
                <a:ext uri="{FF2B5EF4-FFF2-40B4-BE49-F238E27FC236}">
                  <a16:creationId xmlns:a16="http://schemas.microsoft.com/office/drawing/2014/main" id="{A9300A63-64BF-3A11-E9C5-35E829C3542A}"/>
                </a:ext>
              </a:extLst>
            </p:cNvPr>
            <p:cNvSpPr/>
            <p:nvPr/>
          </p:nvSpPr>
          <p:spPr>
            <a:xfrm rot="2700000">
              <a:off x="3323043" y="4561525"/>
              <a:ext cx="453083" cy="463380"/>
            </a:xfrm>
            <a:prstGeom prst="mathMultipl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Left Bracket 154">
              <a:extLst>
                <a:ext uri="{FF2B5EF4-FFF2-40B4-BE49-F238E27FC236}">
                  <a16:creationId xmlns:a16="http://schemas.microsoft.com/office/drawing/2014/main" id="{732AF262-64F2-C248-90F0-FCA159E29561}"/>
                </a:ext>
              </a:extLst>
            </p:cNvPr>
            <p:cNvSpPr/>
            <p:nvPr/>
          </p:nvSpPr>
          <p:spPr>
            <a:xfrm>
              <a:off x="1788492" y="4004699"/>
              <a:ext cx="361950" cy="164782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Left Bracket 155">
              <a:extLst>
                <a:ext uri="{FF2B5EF4-FFF2-40B4-BE49-F238E27FC236}">
                  <a16:creationId xmlns:a16="http://schemas.microsoft.com/office/drawing/2014/main" id="{A7B6C9AA-F1B0-E350-BD54-06464DED98BC}"/>
                </a:ext>
              </a:extLst>
            </p:cNvPr>
            <p:cNvSpPr/>
            <p:nvPr/>
          </p:nvSpPr>
          <p:spPr>
            <a:xfrm rot="10800000">
              <a:off x="5989015" y="3966599"/>
              <a:ext cx="361950" cy="164782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Multiplication Sign 157">
            <a:extLst>
              <a:ext uri="{FF2B5EF4-FFF2-40B4-BE49-F238E27FC236}">
                <a16:creationId xmlns:a16="http://schemas.microsoft.com/office/drawing/2014/main" id="{088E2429-90C3-B49A-CA63-51CA848B1D11}"/>
              </a:ext>
            </a:extLst>
          </p:cNvPr>
          <p:cNvSpPr/>
          <p:nvPr/>
        </p:nvSpPr>
        <p:spPr>
          <a:xfrm>
            <a:off x="3786222" y="3313208"/>
            <a:ext cx="649728" cy="578089"/>
          </a:xfrm>
          <a:prstGeom prst="mathMultiply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846794-6C31-90B2-6E46-AD6A1215A4CE}"/>
              </a:ext>
            </a:extLst>
          </p:cNvPr>
          <p:cNvGrpSpPr/>
          <p:nvPr/>
        </p:nvGrpSpPr>
        <p:grpSpPr>
          <a:xfrm>
            <a:off x="6950703" y="2556048"/>
            <a:ext cx="3439551" cy="2092410"/>
            <a:chOff x="6950703" y="2556048"/>
            <a:chExt cx="3439551" cy="2092410"/>
          </a:xfrm>
        </p:grpSpPr>
        <p:pic>
          <p:nvPicPr>
            <p:cNvPr id="160" name="Picture 159" descr="Microsoft Excel logo transparent PNG 22100783 PNG">
              <a:extLst>
                <a:ext uri="{FF2B5EF4-FFF2-40B4-BE49-F238E27FC236}">
                  <a16:creationId xmlns:a16="http://schemas.microsoft.com/office/drawing/2014/main" id="{E80E6704-D039-A1B5-0C55-98C195DC2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4574" y="2556048"/>
              <a:ext cx="2205680" cy="2092410"/>
            </a:xfrm>
            <a:prstGeom prst="rect">
              <a:avLst/>
            </a:prstGeom>
          </p:spPr>
        </p:pic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BC14E769-26F6-478B-AD82-2AF2C922D800}"/>
                </a:ext>
              </a:extLst>
            </p:cNvPr>
            <p:cNvSpPr/>
            <p:nvPr/>
          </p:nvSpPr>
          <p:spPr>
            <a:xfrm>
              <a:off x="6950703" y="3145855"/>
              <a:ext cx="1153885" cy="907142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42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9954F4-178A-D541-F5C9-87EBACC0A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FE3A7B-DDFF-4F81-8AAE-11D96D138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2662E-4E44-47B0-2F4F-5A1CB60496E7}"/>
              </a:ext>
            </a:extLst>
          </p:cNvPr>
          <p:cNvSpPr>
            <a:spLocks noGrp="1"/>
          </p:cNvSpPr>
          <p:nvPr/>
        </p:nvSpPr>
        <p:spPr>
          <a:xfrm>
            <a:off x="1286503" y="1285196"/>
            <a:ext cx="9607160" cy="2779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7200">
                <a:solidFill>
                  <a:srgbClr val="FFFFFF"/>
                </a:solidFill>
              </a:rPr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637266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BB2BA1-C758-252C-C21B-4A014BF4E8EA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Raw Data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598B483-D4D7-8714-AAD7-A20A041480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6930984"/>
              </p:ext>
            </p:extLst>
          </p:nvPr>
        </p:nvGraphicFramePr>
        <p:xfrm>
          <a:off x="1804988" y="824576"/>
          <a:ext cx="8582024" cy="5785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706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EDCA5-9C5F-F062-E761-39407775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0939D6-BA15-BED7-17CC-A35E0AEAE75F}"/>
              </a:ext>
            </a:extLst>
          </p:cNvPr>
          <p:cNvSpPr/>
          <p:nvPr/>
        </p:nvSpPr>
        <p:spPr>
          <a:xfrm>
            <a:off x="0" y="0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Raw Data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6876DC2-5566-6631-92BB-131553084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987222"/>
              </p:ext>
            </p:extLst>
          </p:nvPr>
        </p:nvGraphicFramePr>
        <p:xfrm>
          <a:off x="2041423" y="1142151"/>
          <a:ext cx="8547099" cy="5205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14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1FC6B-BB8F-94F3-4C3A-A44C3ACEC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42246D-91F8-DDA5-7996-DE93E73B095C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Raw Data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B8D135A-4B23-D037-5526-FB4188ACE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922561"/>
              </p:ext>
            </p:extLst>
          </p:nvPr>
        </p:nvGraphicFramePr>
        <p:xfrm>
          <a:off x="1859116" y="1104080"/>
          <a:ext cx="8676149" cy="5222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771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0BD6502-55CD-3CC0-E6FF-CCEC157F3D1E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Raw Data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98E513C-677E-0B75-E70D-9BCE9BA82E49}"/>
              </a:ext>
              <a:ext uri="{147F2762-F138-4A5C-976F-8EAC2B608ADB}">
                <a16:predDERef xmlns:a16="http://schemas.microsoft.com/office/drawing/2014/main" pred="{C9563A38-4D38-08CE-F60A-005026238F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4916339"/>
              </p:ext>
            </p:extLst>
          </p:nvPr>
        </p:nvGraphicFramePr>
        <p:xfrm>
          <a:off x="1848125" y="1010213"/>
          <a:ext cx="8379402" cy="5324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874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77BEA-B5AC-4C04-E832-B4B69BA4C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24700E-B540-B303-21AB-5DF637DE27AE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Raw Data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430012-CDB7-D8B9-EC5E-F45FCE87A91A}"/>
              </a:ext>
            </a:extLst>
          </p:cNvPr>
          <p:cNvGrpSpPr/>
          <p:nvPr/>
        </p:nvGrpSpPr>
        <p:grpSpPr>
          <a:xfrm>
            <a:off x="2377419" y="1048841"/>
            <a:ext cx="7437162" cy="5630294"/>
            <a:chOff x="2749348" y="1130484"/>
            <a:chExt cx="6947305" cy="5258366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94BE445E-E1B0-E367-70B0-3436E55D6E5B}"/>
                </a:ext>
                <a:ext uri="{147F2762-F138-4A5C-976F-8EAC2B608ADB}">
                  <a16:predDERef xmlns:a16="http://schemas.microsoft.com/office/drawing/2014/main" pred="{D7DC2DAF-5698-A8E5-EB18-26469026D1F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79916421"/>
                </p:ext>
              </p:extLst>
            </p:nvPr>
          </p:nvGraphicFramePr>
          <p:xfrm>
            <a:off x="2749348" y="1130484"/>
            <a:ext cx="6947305" cy="52583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E95E3F-7995-9A9A-CFA2-22C15AB0C603}"/>
                </a:ext>
              </a:extLst>
            </p:cNvPr>
            <p:cNvSpPr/>
            <p:nvPr/>
          </p:nvSpPr>
          <p:spPr>
            <a:xfrm>
              <a:off x="6326555" y="2135640"/>
              <a:ext cx="130278" cy="13032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D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B"/>
            </a:p>
          </p:txBody>
        </p:sp>
      </p:grpSp>
    </p:spTree>
    <p:extLst>
      <p:ext uri="{BB962C8B-B14F-4D97-AF65-F5344CB8AC3E}">
        <p14:creationId xmlns:p14="http://schemas.microsoft.com/office/powerpoint/2010/main" val="269009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FDBF6-12EE-B19E-2B8D-2E260AFA9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F27719-91DD-AE1A-4B26-4D2212A11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69166-E76C-9CA6-F7C5-15CC3F7E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DA6FA5-B4D0-D3FB-FC4F-478F3B71B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8B22D6-AD59-BF1D-198E-435864754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CB49B-AD76-79C6-978E-0DDA0BBC33E1}"/>
              </a:ext>
            </a:extLst>
          </p:cNvPr>
          <p:cNvSpPr>
            <a:spLocks noGrp="1"/>
          </p:cNvSpPr>
          <p:nvPr/>
        </p:nvSpPr>
        <p:spPr>
          <a:xfrm>
            <a:off x="1286503" y="1285196"/>
            <a:ext cx="9607160" cy="2779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7200">
                <a:solidFill>
                  <a:srgbClr val="FFFFFF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70944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B9DCD1-2FFE-B227-84E7-7B1FC625504D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Examples</a:t>
            </a:r>
          </a:p>
        </p:txBody>
      </p:sp>
      <p:pic>
        <p:nvPicPr>
          <p:cNvPr id="5" name="laba(1)">
            <a:hlinkClick r:id="" action="ppaction://media"/>
            <a:extLst>
              <a:ext uri="{FF2B5EF4-FFF2-40B4-BE49-F238E27FC236}">
                <a16:creationId xmlns:a16="http://schemas.microsoft.com/office/drawing/2014/main" id="{EF17470C-8518-3B3E-48E2-70869D7FF4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3895" y="1857500"/>
            <a:ext cx="2494483" cy="4596475"/>
          </a:xfrm>
          <a:prstGeom prst="rect">
            <a:avLst/>
          </a:prstGeom>
        </p:spPr>
      </p:pic>
      <p:pic>
        <p:nvPicPr>
          <p:cNvPr id="11" name="Picture 10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5DC43114-B52D-133A-C99A-F438B1A2F4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19" y="1865694"/>
            <a:ext cx="3011917" cy="4596475"/>
          </a:xfrm>
          <a:prstGeom prst="rect">
            <a:avLst/>
          </a:prstGeom>
        </p:spPr>
      </p:pic>
      <p:pic>
        <p:nvPicPr>
          <p:cNvPr id="12" name="Why Is Turkish Ice Cream So Hard - earth with john (1080p, h264)(1)">
            <a:hlinkClick r:id="" action="ppaction://media"/>
            <a:extLst>
              <a:ext uri="{FF2B5EF4-FFF2-40B4-BE49-F238E27FC236}">
                <a16:creationId xmlns:a16="http://schemas.microsoft.com/office/drawing/2014/main" id="{E90E6951-C041-4BB0-35BB-03ADCE312A5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24605" y="1857499"/>
            <a:ext cx="2591799" cy="46076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F4175C-11E2-F9D0-60B1-BBBE41AB20C0}"/>
              </a:ext>
            </a:extLst>
          </p:cNvPr>
          <p:cNvSpPr txBox="1"/>
          <p:nvPr/>
        </p:nvSpPr>
        <p:spPr>
          <a:xfrm>
            <a:off x="6321053" y="1341768"/>
            <a:ext cx="56247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BB" sz="2000"/>
              <a:t>Lowest percentage of “trash” comments</a:t>
            </a:r>
            <a:endParaRPr lang="en-US" sz="2000">
              <a:cs typeface="Arial" panose="020B06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5D02B-70B7-8187-3B61-7288CCF1396B}"/>
              </a:ext>
            </a:extLst>
          </p:cNvPr>
          <p:cNvSpPr txBox="1"/>
          <p:nvPr/>
        </p:nvSpPr>
        <p:spPr>
          <a:xfrm>
            <a:off x="241933" y="1341698"/>
            <a:ext cx="563296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BB" sz="2000"/>
              <a:t>Highest percentage of “trash” comments</a:t>
            </a:r>
            <a:endParaRPr lang="en-US" sz="20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1193500-E781-0FDC-859D-B5DB93E57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676" y="1857498"/>
            <a:ext cx="2885564" cy="45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7CE98C-47DC-760B-7FBF-0E43C98DA1EB}"/>
              </a:ext>
            </a:extLst>
          </p:cNvPr>
          <p:cNvSpPr txBox="1"/>
          <p:nvPr/>
        </p:nvSpPr>
        <p:spPr>
          <a:xfrm>
            <a:off x="3383926" y="6453972"/>
            <a:ext cx="2491517" cy="215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800"/>
              <a:t>https://www.youtube.com/shorts/HjSZT1V2wpc</a:t>
            </a:r>
            <a:endParaRPr lang="en-US" sz="80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ED604-2D6B-41CF-7E52-694F697A79D4}"/>
              </a:ext>
            </a:extLst>
          </p:cNvPr>
          <p:cNvSpPr txBox="1"/>
          <p:nvPr/>
        </p:nvSpPr>
        <p:spPr>
          <a:xfrm>
            <a:off x="6323163" y="6470525"/>
            <a:ext cx="2591302" cy="215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800"/>
              <a:t>https://www.youtube.com/shorts/a1ifEyPmRgM</a:t>
            </a:r>
            <a:endParaRPr lang="en-US" sz="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33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C0FCA-18C4-D5D7-485D-6846DF7EE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lt-LT" sz="4400">
                <a:solidFill>
                  <a:srgbClr val="FFFFFF"/>
                </a:solidFill>
              </a:rPr>
              <a:t>Contents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BF9FB-3D96-8643-6539-4E2991DCF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7195" y="936711"/>
            <a:ext cx="7845185" cy="5409768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lt-LT">
                <a:cs typeface="Arial"/>
              </a:rPr>
              <a:t> </a:t>
            </a:r>
            <a:r>
              <a:rPr lang="en-US" sz="3200">
                <a:cs typeface="Arial"/>
              </a:rPr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3200">
                <a:cs typeface="Arial"/>
              </a:rPr>
              <a:t> </a:t>
            </a:r>
            <a:r>
              <a:rPr lang="en-US" sz="3200">
                <a:cs typeface="Arial"/>
              </a:rPr>
              <a:t>Literature Review</a:t>
            </a:r>
            <a:endParaRPr lang="en-US" sz="3200"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lt-LT" sz="3200">
                <a:cs typeface="Arial"/>
              </a:rPr>
              <a:t> </a:t>
            </a:r>
            <a:r>
              <a:rPr lang="en-US" sz="3200">
                <a:cs typeface="Arial"/>
              </a:rPr>
              <a:t>Hypotheses / Research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3200">
                <a:cs typeface="Arial"/>
              </a:rPr>
              <a:t> </a:t>
            </a:r>
            <a:r>
              <a:rPr lang="en-US" sz="3200">
                <a:cs typeface="Arial"/>
              </a:rPr>
              <a:t>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cs typeface="Arial"/>
              </a:rPr>
              <a:t> Raw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cs typeface="Arial"/>
              </a:rPr>
              <a:t> Examples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3200">
                <a:cs typeface="Arial"/>
              </a:rPr>
              <a:t> </a:t>
            </a:r>
            <a:r>
              <a:rPr lang="en-US" sz="3200">
                <a:cs typeface="Arial"/>
              </a:rPr>
              <a:t>Data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3200">
                <a:cs typeface="Arial"/>
              </a:rPr>
              <a:t> </a:t>
            </a:r>
            <a:r>
              <a:rPr lang="en-US" sz="3200">
                <a:cs typeface="Arial"/>
              </a:rPr>
              <a:t>Discussion – SWOT / Benefit to The World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3200">
                <a:cs typeface="Arial"/>
              </a:rPr>
              <a:t> </a:t>
            </a:r>
            <a:r>
              <a:rPr lang="en-US" sz="3200">
                <a:cs typeface="Arial"/>
              </a:rPr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3200">
                <a:cs typeface="Arial"/>
              </a:rPr>
              <a:t> </a:t>
            </a:r>
            <a:r>
              <a:rPr lang="en-US" sz="3200">
                <a:cs typeface="Arial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5637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CF451B-D0B1-6890-5DAD-59CA199C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EA2A45-8C02-B0E2-203B-3BF584A7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A91C5-D7C7-F1B0-906C-82601F61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DCB405-699C-CAC3-AEB9-A06ADD814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64A4B-0D03-A540-1AD3-FC9B864C5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8523A-E299-5658-426D-93215199C1CC}"/>
              </a:ext>
            </a:extLst>
          </p:cNvPr>
          <p:cNvSpPr>
            <a:spLocks noGrp="1"/>
          </p:cNvSpPr>
          <p:nvPr/>
        </p:nvSpPr>
        <p:spPr>
          <a:xfrm>
            <a:off x="1286503" y="1285196"/>
            <a:ext cx="9607160" cy="2779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7200">
                <a:solidFill>
                  <a:srgbClr val="FFFFFF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757760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2D357C-65CF-FB78-9CD3-B6B525A5394E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835E4-1EF7-D6E5-0A2F-B78CA18ECB90}"/>
              </a:ext>
            </a:extLst>
          </p:cNvPr>
          <p:cNvSpPr txBox="1"/>
          <p:nvPr/>
        </p:nvSpPr>
        <p:spPr>
          <a:xfrm>
            <a:off x="896936" y="1698625"/>
            <a:ext cx="942143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600">
                <a:cs typeface="Arial"/>
              </a:rPr>
              <a:t>37% of all comments were </a:t>
            </a:r>
            <a:r>
              <a:rPr lang="en-BB" sz="3600">
                <a:cs typeface="Arial"/>
              </a:rPr>
              <a:t>“</a:t>
            </a:r>
            <a:r>
              <a:rPr lang="en-US" sz="3600">
                <a:cs typeface="Arial"/>
              </a:rPr>
              <a:t>trash</a:t>
            </a:r>
            <a:r>
              <a:rPr lang="en-BB" sz="3600">
                <a:cs typeface="Arial"/>
              </a:rPr>
              <a:t>”</a:t>
            </a:r>
            <a:r>
              <a:rPr lang="en-US" sz="3600">
                <a:cs typeface="Arial"/>
              </a:rPr>
              <a:t>. </a:t>
            </a:r>
          </a:p>
          <a:p>
            <a:pPr marL="285750" indent="-285750">
              <a:buFont typeface="Arial"/>
              <a:buChar char="•"/>
            </a:pPr>
            <a:r>
              <a:rPr lang="en-US" sz="3600">
                <a:cs typeface="Arial"/>
              </a:rPr>
              <a:t>20% of all videos had more </a:t>
            </a:r>
            <a:r>
              <a:rPr lang="en-BB" sz="3600">
                <a:cs typeface="Arial"/>
              </a:rPr>
              <a:t>“</a:t>
            </a:r>
            <a:r>
              <a:rPr lang="en-US" sz="3600">
                <a:cs typeface="Arial"/>
              </a:rPr>
              <a:t>trash</a:t>
            </a:r>
            <a:r>
              <a:rPr lang="en-BB" sz="3600">
                <a:cs typeface="Arial"/>
              </a:rPr>
              <a:t>”</a:t>
            </a:r>
            <a:r>
              <a:rPr lang="en-US" sz="3600">
                <a:cs typeface="Arial"/>
              </a:rPr>
              <a:t> than normal comments.</a:t>
            </a:r>
            <a:endParaRPr lang="en-BB" sz="36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BB" sz="3600">
                <a:cs typeface="Arial"/>
              </a:rPr>
              <a:t>Non-flagged comments received 70% more engagement than flagged ones.</a:t>
            </a:r>
            <a:endParaRPr lang="en-US" sz="36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3600">
                <a:cs typeface="Arial"/>
              </a:rPr>
              <a:t>Most popular category was short comments.</a:t>
            </a:r>
          </a:p>
        </p:txBody>
      </p:sp>
    </p:spTree>
    <p:extLst>
      <p:ext uri="{BB962C8B-B14F-4D97-AF65-F5344CB8AC3E}">
        <p14:creationId xmlns:p14="http://schemas.microsoft.com/office/powerpoint/2010/main" val="230264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FE3A7B-DDFF-4F81-8AAE-11D96D138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8940-D8DA-AE2D-2E7B-977613864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03" y="1285196"/>
            <a:ext cx="960716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solidFill>
                  <a:srgbClr val="FFFFFF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5664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D1DE-268C-265F-A927-6B645EA5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BB" sz="7200" b="1"/>
              <a:t>S</a:t>
            </a:r>
            <a:r>
              <a:rPr lang="en-BB"/>
              <a:t>WOT</a:t>
            </a:r>
          </a:p>
        </p:txBody>
      </p:sp>
      <p:pic>
        <p:nvPicPr>
          <p:cNvPr id="8" name="Graphic 7" descr="Bullseye">
            <a:extLst>
              <a:ext uri="{FF2B5EF4-FFF2-40B4-BE49-F238E27FC236}">
                <a16:creationId xmlns:a16="http://schemas.microsoft.com/office/drawing/2014/main" id="{2788D16E-3941-C47D-E5D1-4424E5AC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051" y="2104216"/>
            <a:ext cx="3383936" cy="338393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DA3752B-7059-5C20-928D-1532014BEF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336" y="2011680"/>
            <a:ext cx="6789044" cy="376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BB" sz="280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</a:t>
            </a:r>
            <a:r>
              <a:rPr kumimoji="0" lang="en-BB" sz="360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Relevant and modern topic</a:t>
            </a:r>
            <a:endParaRPr lang="en-US" sz="360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BB" sz="3600"/>
              <a:t> </a:t>
            </a:r>
            <a:r>
              <a:rPr lang="en-US" sz="3600"/>
              <a:t>Data-driven approach</a:t>
            </a:r>
            <a:endParaRPr lang="en-BB" altLang="en-BB" sz="3600" i="1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14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B45A6-36B1-DC19-5995-0C597D2B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0416-64DB-2892-EC8C-FA36358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BB"/>
              <a:t>S</a:t>
            </a:r>
            <a:r>
              <a:rPr lang="en-BB" sz="7200" b="1"/>
              <a:t>W</a:t>
            </a:r>
            <a:r>
              <a:rPr lang="en-BB"/>
              <a:t>OT</a:t>
            </a:r>
          </a:p>
        </p:txBody>
      </p:sp>
      <p:pic>
        <p:nvPicPr>
          <p:cNvPr id="8" name="Graphic 7" descr="Adhesive Bandage with solid fill">
            <a:extLst>
              <a:ext uri="{FF2B5EF4-FFF2-40B4-BE49-F238E27FC236}">
                <a16:creationId xmlns:a16="http://schemas.microsoft.com/office/drawing/2014/main" id="{B107CA1F-66DD-F543-B454-55992322A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9051" y="2104216"/>
            <a:ext cx="3383936" cy="338393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5772C9A9-9492-629C-381F-2ACE14D9B4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64424" y="2011680"/>
            <a:ext cx="6965956" cy="376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BB" sz="28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BB" sz="3600">
                <a:solidFill>
                  <a:schemeClr val="tx1"/>
                </a:solidFill>
                <a:latin typeface="Arial"/>
                <a:cs typeface="Arial"/>
              </a:rPr>
              <a:t>Limited dataset size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BB" sz="3600">
                <a:solidFill>
                  <a:schemeClr val="tx1"/>
                </a:solidFill>
                <a:latin typeface="Arial"/>
                <a:cs typeface="Arial"/>
              </a:rPr>
              <a:t> Subjectivity in “value” judgment 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BB" sz="3600">
                <a:solidFill>
                  <a:schemeClr val="tx1"/>
                </a:solidFill>
                <a:latin typeface="Arial"/>
                <a:cs typeface="Arial"/>
              </a:rPr>
              <a:t> Basic algorithm</a:t>
            </a:r>
          </a:p>
        </p:txBody>
      </p:sp>
    </p:spTree>
    <p:extLst>
      <p:ext uri="{BB962C8B-B14F-4D97-AF65-F5344CB8AC3E}">
        <p14:creationId xmlns:p14="http://schemas.microsoft.com/office/powerpoint/2010/main" val="283975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0F20E-A18D-5D5F-8563-EE5F99CC7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E55B-DF65-FE2E-299A-DA4287385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BB"/>
              <a:t>SW</a:t>
            </a:r>
            <a:r>
              <a:rPr lang="en-BB" sz="7200" b="1"/>
              <a:t>O</a:t>
            </a:r>
            <a:r>
              <a:rPr lang="en-BB"/>
              <a:t>T</a:t>
            </a:r>
          </a:p>
        </p:txBody>
      </p:sp>
      <p:pic>
        <p:nvPicPr>
          <p:cNvPr id="8" name="Graphic 7" descr="Lights On with solid fill">
            <a:extLst>
              <a:ext uri="{FF2B5EF4-FFF2-40B4-BE49-F238E27FC236}">
                <a16:creationId xmlns:a16="http://schemas.microsoft.com/office/drawing/2014/main" id="{139371E9-ABEE-6B33-9BEE-D13F0F2EC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9051" y="2104216"/>
            <a:ext cx="3383936" cy="338393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271C6C9-DCB2-B3A4-D4EB-CE11138723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4814" y="2011680"/>
            <a:ext cx="7454810" cy="376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BB" sz="3600" b="1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BB" sz="3500">
                <a:solidFill>
                  <a:schemeClr val="tx1"/>
                </a:solidFill>
                <a:latin typeface="Arial"/>
                <a:cs typeface="Arial"/>
              </a:rPr>
              <a:t>Potential for future research</a:t>
            </a:r>
            <a:endParaRPr lang="en-US" sz="3500">
              <a:solidFill>
                <a:schemeClr val="tx1"/>
              </a:solidFill>
              <a:cs typeface="Arial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BB" sz="3500">
                <a:solidFill>
                  <a:schemeClr val="tx1"/>
                </a:solidFill>
                <a:latin typeface="Arial"/>
                <a:cs typeface="Arial"/>
              </a:rPr>
              <a:t> Could inspire better moderation tools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BB" sz="3500">
                <a:solidFill>
                  <a:schemeClr val="tx1"/>
                </a:solidFill>
                <a:latin typeface="Arial"/>
                <a:cs typeface="Arial"/>
              </a:rPr>
              <a:t> Easy to expand dataset</a:t>
            </a:r>
          </a:p>
        </p:txBody>
      </p:sp>
    </p:spTree>
    <p:extLst>
      <p:ext uri="{BB962C8B-B14F-4D97-AF65-F5344CB8AC3E}">
        <p14:creationId xmlns:p14="http://schemas.microsoft.com/office/powerpoint/2010/main" val="161208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352C6-4298-D689-F34D-832055D0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41A1-36CE-7768-2C9B-EA3BBE33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BB"/>
              <a:t>SWO</a:t>
            </a:r>
            <a:r>
              <a:rPr lang="en-BB" sz="7200" b="1"/>
              <a:t>T</a:t>
            </a:r>
            <a:endParaRPr lang="en-BB"/>
          </a:p>
        </p:txBody>
      </p:sp>
      <p:pic>
        <p:nvPicPr>
          <p:cNvPr id="8" name="Graphic 7" descr="Danger outline">
            <a:extLst>
              <a:ext uri="{FF2B5EF4-FFF2-40B4-BE49-F238E27FC236}">
                <a16:creationId xmlns:a16="http://schemas.microsoft.com/office/drawing/2014/main" id="{65B48FBB-4854-6A00-B90B-F2715871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9051" y="2104216"/>
            <a:ext cx="3383936" cy="338393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305567F-6D52-5B85-AB0F-5C4457345A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41335" y="2011680"/>
            <a:ext cx="7461017" cy="37661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BB" sz="3600">
                <a:solidFill>
                  <a:schemeClr val="tx1"/>
                </a:solidFill>
                <a:latin typeface="Arial"/>
                <a:cs typeface="Arial"/>
              </a:rPr>
              <a:t> Changes in YouTube’s moderation</a:t>
            </a:r>
            <a:endParaRPr lang="en-US" sz="3600">
              <a:solidFill>
                <a:schemeClr val="tx1"/>
              </a:solidFill>
              <a:latin typeface="Arial"/>
              <a:cs typeface="Arial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BB" sz="3600">
                <a:solidFill>
                  <a:schemeClr val="tx1"/>
                </a:solidFill>
                <a:latin typeface="Arial"/>
                <a:cs typeface="Arial"/>
              </a:rPr>
              <a:t> Bots becoming more advanced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BB" sz="3600">
                <a:solidFill>
                  <a:schemeClr val="tx1"/>
                </a:solidFill>
                <a:latin typeface="Arial"/>
                <a:cs typeface="Arial"/>
              </a:rPr>
              <a:t> Comments are ever-changing</a:t>
            </a:r>
          </a:p>
        </p:txBody>
      </p:sp>
    </p:spTree>
    <p:extLst>
      <p:ext uri="{BB962C8B-B14F-4D97-AF65-F5344CB8AC3E}">
        <p14:creationId xmlns:p14="http://schemas.microsoft.com/office/powerpoint/2010/main" val="154951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2716-F779-9D93-68EE-1E678DF5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B"/>
              <a:t>Benefit to the world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DC8D7D-A16F-26BF-7F39-F8E60E247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4616284"/>
              </p:ext>
            </p:extLst>
          </p:nvPr>
        </p:nvGraphicFramePr>
        <p:xfrm>
          <a:off x="676656" y="2011680"/>
          <a:ext cx="10753725" cy="376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64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D5FE-7C05-2E29-094D-3C0BCF1D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B"/>
              <a:t>Conclusion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45910E-D6A5-F46D-F7EF-C65D0EE73D21}"/>
              </a:ext>
            </a:extLst>
          </p:cNvPr>
          <p:cNvSpPr/>
          <p:nvPr/>
        </p:nvSpPr>
        <p:spPr>
          <a:xfrm>
            <a:off x="744071" y="4371888"/>
            <a:ext cx="7046258" cy="11855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B">
                <a:cs typeface="Arial" panose="020B0604020202020204"/>
              </a:rPr>
              <a:t>The most popular </a:t>
            </a:r>
            <a:r>
              <a:rPr lang="en-US">
                <a:cs typeface="Arial" panose="020B0604020202020204"/>
              </a:rPr>
              <a:t>sub-</a:t>
            </a:r>
            <a:r>
              <a:rPr lang="en-BB">
                <a:cs typeface="Arial" panose="020B0604020202020204"/>
              </a:rPr>
              <a:t>category of unnecessary comments will be short comments.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A3AFC9-E442-5583-885F-3CE2D94E5A5A}"/>
              </a:ext>
            </a:extLst>
          </p:cNvPr>
          <p:cNvSpPr/>
          <p:nvPr/>
        </p:nvSpPr>
        <p:spPr>
          <a:xfrm>
            <a:off x="744071" y="2243473"/>
            <a:ext cx="7046258" cy="11855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Approximately 50% of YouTube Shorts comments are unnecessary and provide little to no informational or conversational value.</a:t>
            </a:r>
            <a:endParaRPr lang="en-US">
              <a:cs typeface="Arial"/>
            </a:endParaRPr>
          </a:p>
        </p:txBody>
      </p:sp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839372D6-876D-5B5D-960C-272696EE8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8517" y="2157731"/>
            <a:ext cx="1308847" cy="130884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0DA1D9F8-3410-16F0-1E2B-2E8D8DD87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8518" y="4236324"/>
            <a:ext cx="1308847" cy="13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9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9B874-63EE-6C94-2677-6302985EA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BB" sz="44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ED7E-D43A-BC45-DFFA-7C635F28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lt-LT" sz="2000" b="1" dirty="0"/>
              <a:t> </a:t>
            </a:r>
            <a:r>
              <a:rPr lang="en-BB" sz="2000" b="1" dirty="0"/>
              <a:t>Oana Ignat, Xiaomeng Xu, Rada Mihalcea</a:t>
            </a:r>
            <a:r>
              <a:rPr lang="lt-LT" sz="2000" b="1" dirty="0"/>
              <a:t>.</a:t>
            </a:r>
            <a:r>
              <a:rPr lang="en-BB" sz="2000" b="1" dirty="0"/>
              <a:t> </a:t>
            </a:r>
            <a:r>
              <a:rPr lang="lt-LT" sz="2000" b="1" dirty="0"/>
              <a:t>(2024). </a:t>
            </a:r>
            <a:r>
              <a:rPr lang="en-BB" sz="2000" i="1" dirty="0"/>
              <a:t>MAiDE-up: </a:t>
            </a:r>
            <a:r>
              <a:rPr lang="en-BB" sz="2000" i="1" dirty="0" err="1"/>
              <a:t>Multilingua</a:t>
            </a:r>
            <a:r>
              <a:rPr lang="lt-LT" sz="2000" i="1" dirty="0"/>
              <a:t>l </a:t>
            </a:r>
            <a:r>
              <a:rPr lang="en-BB" sz="2000" i="1" dirty="0"/>
              <a:t>Deception</a:t>
            </a:r>
            <a:r>
              <a:rPr lang="lt-LT" sz="2000" i="1" dirty="0"/>
              <a:t> </a:t>
            </a:r>
            <a:r>
              <a:rPr lang="en-BB" sz="2000" i="1" dirty="0"/>
              <a:t>Detection of GPT-generated Hotel Reviews</a:t>
            </a:r>
            <a:r>
              <a:rPr lang="lt-LT" sz="2000" i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2000" b="1" dirty="0"/>
              <a:t> </a:t>
            </a:r>
            <a:r>
              <a:rPr lang="en-BB" sz="2000" b="1" dirty="0"/>
              <a:t>Seung Ho Na, Sumin Cho, Seungwon Shin</a:t>
            </a:r>
            <a:r>
              <a:rPr lang="lt-LT" sz="2000" b="1" dirty="0"/>
              <a:t>. (2023).</a:t>
            </a:r>
            <a:r>
              <a:rPr lang="en-BB" sz="2000" b="1" dirty="0"/>
              <a:t> </a:t>
            </a:r>
            <a:r>
              <a:rPr lang="en-BB" sz="2000" i="1" dirty="0"/>
              <a:t>Evolving Bots: The New Generation of Comments Bots and their Underlying Scan Campaigns in </a:t>
            </a:r>
            <a:r>
              <a:rPr lang="en-BB" sz="2000" i="1" dirty="0" err="1"/>
              <a:t>Youtube</a:t>
            </a:r>
            <a:r>
              <a:rPr lang="lt-LT" sz="2000" i="1" dirty="0"/>
              <a:t>.</a:t>
            </a:r>
            <a:endParaRPr lang="en-US" sz="20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lt-LT" sz="2000" b="1" dirty="0"/>
              <a:t> </a:t>
            </a:r>
            <a:r>
              <a:rPr lang="en-BB" sz="2000" b="1" dirty="0"/>
              <a:t>A. Marthe M</a:t>
            </a:r>
            <a:r>
              <a:rPr lang="lt-LT" sz="2000" b="1" dirty="0"/>
              <a:t>ö</a:t>
            </a:r>
            <a:r>
              <a:rPr lang="en-BB" sz="2000" b="1" dirty="0" err="1"/>
              <a:t>ller</a:t>
            </a:r>
            <a:r>
              <a:rPr lang="en-BB" sz="2000" b="1" dirty="0"/>
              <a:t>, Susan A. M. Vermeer, Susanne E. Baumgartner</a:t>
            </a:r>
            <a:r>
              <a:rPr lang="lt-LT" sz="2000" b="1" dirty="0"/>
              <a:t>. (2024). </a:t>
            </a:r>
            <a:r>
              <a:rPr lang="en-BB" sz="2000" i="1" dirty="0"/>
              <a:t>Cutting Through the Comment Chaos: A supervised Machine Learning Approach to Identifying Relevant </a:t>
            </a:r>
            <a:r>
              <a:rPr lang="en-BB" sz="2000" i="1" dirty="0" err="1"/>
              <a:t>Youtube</a:t>
            </a:r>
            <a:r>
              <a:rPr lang="en-BB" sz="2000" i="1" dirty="0"/>
              <a:t> Comments</a:t>
            </a:r>
            <a:r>
              <a:rPr lang="lt-LT" sz="2000" i="1" dirty="0"/>
              <a:t>.</a:t>
            </a:r>
            <a:endParaRPr lang="en-US" sz="20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lt-LT" sz="2000" dirty="0"/>
              <a:t> </a:t>
            </a:r>
            <a:r>
              <a:rPr lang="lt-LT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Data API v3</a:t>
            </a:r>
            <a:r>
              <a:rPr lang="lt-LT" sz="2000" dirty="0"/>
              <a:t> (developers.google.com)</a:t>
            </a:r>
            <a:endParaRPr lang="lt-LT" sz="20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lt-LT" sz="2000" dirty="0"/>
              <a:t> </a:t>
            </a:r>
            <a:r>
              <a:rPr lang="lt-LT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all-MiniLM-L6-v2-sentence-transformer</a:t>
            </a:r>
            <a:r>
              <a:rPr lang="lt-LT" sz="2000" dirty="0"/>
              <a:t> (huggingface.co)</a:t>
            </a:r>
            <a:endParaRPr lang="lt-LT" sz="20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lt-LT" sz="2000" dirty="0"/>
              <a:t> </a:t>
            </a:r>
            <a:r>
              <a:rPr lang="lt-LT" sz="2000" err="1"/>
              <a:t>Logos</a:t>
            </a:r>
            <a:r>
              <a:rPr lang="lt-LT" sz="2000" dirty="0"/>
              <a:t>: </a:t>
            </a:r>
            <a:r>
              <a:rPr lang="lt-LT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</a:t>
            </a:r>
            <a:r>
              <a:rPr lang="lt-LT" sz="2000" dirty="0"/>
              <a:t>, </a:t>
            </a:r>
            <a:r>
              <a:rPr lang="lt-LT" sz="20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Incognito</a:t>
            </a:r>
            <a:r>
              <a:rPr lang="lt-LT" sz="2000" dirty="0"/>
              <a:t>, </a:t>
            </a:r>
            <a:r>
              <a:rPr lang="lt-LT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lt-LT" sz="2000" dirty="0"/>
              <a:t>, </a:t>
            </a:r>
            <a:r>
              <a:rPr lang="lt-LT" sz="20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YouTube‘s Shorts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lt-LT" sz="2000" dirty="0">
                <a:cs typeface="Arial"/>
              </a:rPr>
              <a:t> </a:t>
            </a:r>
            <a:r>
              <a:rPr lang="lt-LT" sz="2000" dirty="0" err="1">
                <a:cs typeface="Arial"/>
              </a:rPr>
              <a:t>Example</a:t>
            </a:r>
            <a:r>
              <a:rPr lang="lt-LT" sz="2000" dirty="0">
                <a:cs typeface="Arial"/>
              </a:rPr>
              <a:t> </a:t>
            </a:r>
            <a:r>
              <a:rPr lang="lt-LT" sz="2000" dirty="0" err="1">
                <a:cs typeface="Arial"/>
              </a:rPr>
              <a:t>videos</a:t>
            </a:r>
            <a:r>
              <a:rPr lang="lt-LT" sz="2000" dirty="0">
                <a:cs typeface="Arial"/>
              </a:rPr>
              <a:t>: </a:t>
            </a:r>
            <a:r>
              <a:rPr lang="lt-LT" sz="2000" dirty="0">
                <a:solidFill>
                  <a:schemeClr val="tx1"/>
                </a:solidFill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1</a:t>
            </a:r>
            <a:r>
              <a:rPr lang="lt-LT" sz="2000" dirty="0">
                <a:cs typeface="Arial"/>
              </a:rPr>
              <a:t>, </a:t>
            </a:r>
            <a:r>
              <a:rPr lang="lt-LT" sz="2000" dirty="0">
                <a:solidFill>
                  <a:schemeClr val="tx1"/>
                </a:solidFill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2</a:t>
            </a:r>
            <a:r>
              <a:rPr lang="lt-LT" sz="2000" dirty="0">
                <a:solidFill>
                  <a:schemeClr val="tx1"/>
                </a:solidFill>
                <a:cs typeface="Arial"/>
              </a:rPr>
              <a:t> (youtube.com)</a:t>
            </a:r>
          </a:p>
        </p:txBody>
      </p:sp>
    </p:spTree>
    <p:extLst>
      <p:ext uri="{BB962C8B-B14F-4D97-AF65-F5344CB8AC3E}">
        <p14:creationId xmlns:p14="http://schemas.microsoft.com/office/powerpoint/2010/main" val="260229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FE3A7B-DDFF-4F81-8AAE-11D96D138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A82AE-2BBD-E865-BD20-2FD8F98B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03" y="1285196"/>
            <a:ext cx="9607160" cy="277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solidFill>
                  <a:srgbClr val="FFFFFF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79825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218665-EA77-40EC-8172-4F17E2DED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3D7AE-9C21-2C3E-0B4D-1EC4E5FE8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458" y="643467"/>
            <a:ext cx="3349075" cy="5584296"/>
          </a:xfrm>
        </p:spPr>
        <p:txBody>
          <a:bodyPr anchor="ctr">
            <a:normAutofit/>
          </a:bodyPr>
          <a:lstStyle/>
          <a:p>
            <a:r>
              <a:rPr lang="lt-LT" sz="4000">
                <a:solidFill>
                  <a:srgbClr val="FFFFFF"/>
                </a:solidFill>
              </a:rPr>
              <a:t>Literature review</a:t>
            </a:r>
            <a:endParaRPr lang="en-BB" sz="4000">
              <a:solidFill>
                <a:srgbClr val="FFFFFF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B4D7FC1-75AB-7A6B-C607-5091C8A171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947998"/>
              </p:ext>
            </p:extLst>
          </p:nvPr>
        </p:nvGraphicFramePr>
        <p:xfrm>
          <a:off x="633413" y="684213"/>
          <a:ext cx="6278562" cy="5543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3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7D636-8B4F-4C0C-AE21-AE74E3B26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4FF31-044E-FC48-D9B3-23E3A23A4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BB"/>
              <a:t>Research questions</a:t>
            </a:r>
          </a:p>
        </p:txBody>
      </p:sp>
      <p:pic>
        <p:nvPicPr>
          <p:cNvPr id="10" name="Graphic 9" descr="Questions with solid fill">
            <a:extLst>
              <a:ext uri="{FF2B5EF4-FFF2-40B4-BE49-F238E27FC236}">
                <a16:creationId xmlns:a16="http://schemas.microsoft.com/office/drawing/2014/main" id="{70B9AA68-E2CF-3E14-124E-2E730B722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9051" y="2104216"/>
            <a:ext cx="3383936" cy="338393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5B2A84-0231-993D-3D7A-9654CDC3B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0"/>
            <a:ext cx="6789044" cy="376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How common are irrelevant or “trash” comments on YouTube Shorts?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What categories of low-value comments are most common on YouTube Shorts?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6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CFAA6-1DBB-43B0-BD82-2FB83CF4E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8D01C-119D-AFA5-EFF3-82863001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9" y="639763"/>
            <a:ext cx="4213404" cy="5492750"/>
          </a:xfrm>
        </p:spPr>
        <p:txBody>
          <a:bodyPr>
            <a:normAutofit/>
          </a:bodyPr>
          <a:lstStyle/>
          <a:p>
            <a:r>
              <a:rPr lang="lt-LT" sz="5600">
                <a:solidFill>
                  <a:srgbClr val="FFFFFF"/>
                </a:solidFill>
              </a:rPr>
              <a:t>Hyphothes</a:t>
            </a:r>
            <a:r>
              <a:rPr lang="en-BB" sz="5600">
                <a:solidFill>
                  <a:srgbClr val="FFFFFF"/>
                </a:solidFill>
              </a:rPr>
              <a:t>e</a:t>
            </a:r>
            <a:r>
              <a:rPr lang="lt-LT" sz="5600">
                <a:solidFill>
                  <a:srgbClr val="FFFFFF"/>
                </a:solidFill>
              </a:rPr>
              <a:t>s</a:t>
            </a:r>
            <a:endParaRPr lang="en-BB" sz="5600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13708B-D2E3-41E3-BD49-F91005647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323" y="2211346"/>
            <a:ext cx="0" cy="234958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5EAFE-76B5-0FCD-9DA1-BA43D50A2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349" y="639764"/>
            <a:ext cx="6142032" cy="54927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/>
              <a:t>Approximately 50% of YouTube Shorts comments are unnecessary and provide little to no informational or conversational value.</a:t>
            </a:r>
            <a:endParaRPr lang="en-BB">
              <a:cs typeface="Arial" panose="020B0604020202020204"/>
            </a:endParaRPr>
          </a:p>
          <a:p>
            <a:pPr marL="0" indent="0">
              <a:buNone/>
            </a:pPr>
            <a:r>
              <a:rPr lang="en-BB">
                <a:cs typeface="Arial" panose="020B0604020202020204"/>
              </a:rPr>
              <a:t>The most popular </a:t>
            </a:r>
            <a:r>
              <a:rPr lang="en-US">
                <a:cs typeface="Arial" panose="020B0604020202020204"/>
              </a:rPr>
              <a:t>sub-</a:t>
            </a:r>
            <a:r>
              <a:rPr lang="en-BB">
                <a:cs typeface="Arial" panose="020B0604020202020204"/>
              </a:rPr>
              <a:t>category of unnecessary comments will be short comments.</a:t>
            </a:r>
          </a:p>
        </p:txBody>
      </p:sp>
    </p:spTree>
    <p:extLst>
      <p:ext uri="{BB962C8B-B14F-4D97-AF65-F5344CB8AC3E}">
        <p14:creationId xmlns:p14="http://schemas.microsoft.com/office/powerpoint/2010/main" val="4266695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FE3A7B-DDFF-4F81-8AAE-11D96D138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25ADD-F95C-4747-9B41-5DB21C28E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5" cy="5571066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791A8E-B2BA-467D-BB87-8CFBFB13A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6948"/>
            <a:ext cx="10744200" cy="5404104"/>
          </a:xfrm>
          <a:prstGeom prst="rect">
            <a:avLst/>
          </a:prstGeom>
          <a:noFill/>
          <a:ln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394B46-4FF9-5865-06E0-A29C52AFFA0A}"/>
              </a:ext>
            </a:extLst>
          </p:cNvPr>
          <p:cNvSpPr>
            <a:spLocks noGrp="1"/>
          </p:cNvSpPr>
          <p:nvPr/>
        </p:nvSpPr>
        <p:spPr>
          <a:xfrm>
            <a:off x="1286503" y="1285196"/>
            <a:ext cx="9607160" cy="27794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7200">
                <a:solidFill>
                  <a:srgbClr val="FFFFFF"/>
                </a:solidFill>
              </a:rPr>
              <a:t>Research methodology</a:t>
            </a:r>
          </a:p>
        </p:txBody>
      </p:sp>
    </p:spTree>
    <p:extLst>
      <p:ext uri="{BB962C8B-B14F-4D97-AF65-F5344CB8AC3E}">
        <p14:creationId xmlns:p14="http://schemas.microsoft.com/office/powerpoint/2010/main" val="1657532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45303-5F97-DD41-744C-84025D0023B9}"/>
              </a:ext>
            </a:extLst>
          </p:cNvPr>
          <p:cNvSpPr txBox="1"/>
          <p:nvPr/>
        </p:nvSpPr>
        <p:spPr>
          <a:xfrm>
            <a:off x="4137742" y="3879645"/>
            <a:ext cx="35150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onsolas"/>
              </a:rPr>
              <a:t>3xLo3rkRsbI</a:t>
            </a:r>
            <a:endParaRPr lang="en-US" sz="2400">
              <a:latin typeface="Consolas"/>
              <a:cs typeface="Arial" panose="020B0604020202020204"/>
            </a:endParaRPr>
          </a:p>
          <a:p>
            <a:pPr algn="ctr"/>
            <a:r>
              <a:rPr lang="en-US" sz="2400" err="1">
                <a:latin typeface="Consolas"/>
                <a:ea typeface="gg mono"/>
                <a:cs typeface="gg mono"/>
              </a:rPr>
              <a:t>ZIxrkpBnPGY</a:t>
            </a:r>
            <a:endParaRPr lang="en-US" sz="2400">
              <a:latin typeface="Consolas"/>
              <a:ea typeface="gg mono"/>
              <a:cs typeface="Arial" panose="020B0604020202020204"/>
            </a:endParaRPr>
          </a:p>
          <a:p>
            <a:pPr algn="ctr"/>
            <a:r>
              <a:rPr lang="en-US" sz="2400">
                <a:latin typeface="Consolas"/>
                <a:ea typeface="gg mono"/>
                <a:cs typeface="gg mono"/>
              </a:rPr>
              <a:t>En4vNg51NEY</a:t>
            </a:r>
            <a:endParaRPr lang="en-US" sz="2400">
              <a:latin typeface="Consolas"/>
              <a:cs typeface="Arial"/>
            </a:endParaRPr>
          </a:p>
          <a:p>
            <a:pPr algn="ctr"/>
            <a:r>
              <a:rPr lang="en-US" sz="2400">
                <a:latin typeface="Consolas"/>
                <a:ea typeface="gg mono"/>
                <a:cs typeface="gg mono"/>
              </a:rPr>
              <a:t>-xic5bJIuQM</a:t>
            </a:r>
          </a:p>
          <a:p>
            <a:pPr algn="ctr"/>
            <a:r>
              <a:rPr lang="en-US" sz="2400">
                <a:latin typeface="Consolas"/>
              </a:rPr>
              <a:t>WUPdiXuX1pw</a:t>
            </a:r>
          </a:p>
          <a:p>
            <a:pPr algn="ctr"/>
            <a:r>
              <a:rPr lang="en-US" sz="2400">
                <a:latin typeface="Consolas"/>
              </a:rPr>
              <a:t>...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54D793-1501-3DC4-7AE9-DCA455957C70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Research methodology</a:t>
            </a:r>
            <a:endParaRPr lang="en-US" sz="2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87618D-27E2-512A-478E-09F8C28069EB}"/>
              </a:ext>
            </a:extLst>
          </p:cNvPr>
          <p:cNvGrpSpPr/>
          <p:nvPr/>
        </p:nvGrpSpPr>
        <p:grpSpPr>
          <a:xfrm>
            <a:off x="1484260" y="1297550"/>
            <a:ext cx="5947989" cy="2124075"/>
            <a:chOff x="1484260" y="1297550"/>
            <a:chExt cx="5947989" cy="2124075"/>
          </a:xfrm>
        </p:grpSpPr>
        <p:pic>
          <p:nvPicPr>
            <p:cNvPr id="146" name="Picture 145" descr="Incognito-circle icon. Free download transparent .PNG | Creazilla">
              <a:extLst>
                <a:ext uri="{FF2B5EF4-FFF2-40B4-BE49-F238E27FC236}">
                  <a16:creationId xmlns:a16="http://schemas.microsoft.com/office/drawing/2014/main" id="{BFE4940C-433D-5DAD-9DFA-E76730348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4628" y="1332828"/>
              <a:ext cx="2018928" cy="1970768"/>
            </a:xfrm>
            <a:prstGeom prst="rect">
              <a:avLst/>
            </a:prstGeom>
          </p:spPr>
        </p:pic>
        <p:pic>
          <p:nvPicPr>
            <p:cNvPr id="148" name="Picture 147" descr="YouTube Shorts Logo Png, Short Logo - Free Transparent PNG Logos">
              <a:extLst>
                <a:ext uri="{FF2B5EF4-FFF2-40B4-BE49-F238E27FC236}">
                  <a16:creationId xmlns:a16="http://schemas.microsoft.com/office/drawing/2014/main" id="{FC65CE13-AE34-FC44-43B6-D76C82F16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7883" y="1374524"/>
              <a:ext cx="3534366" cy="1962498"/>
            </a:xfrm>
            <a:prstGeom prst="rect">
              <a:avLst/>
            </a:prstGeom>
          </p:spPr>
        </p:pic>
        <p:sp>
          <p:nvSpPr>
            <p:cNvPr id="151" name="Multiplication Sign 150">
              <a:extLst>
                <a:ext uri="{FF2B5EF4-FFF2-40B4-BE49-F238E27FC236}">
                  <a16:creationId xmlns:a16="http://schemas.microsoft.com/office/drawing/2014/main" id="{0CAD5FA3-F0A7-A0B0-33AC-025A7E740603}"/>
                </a:ext>
              </a:extLst>
            </p:cNvPr>
            <p:cNvSpPr/>
            <p:nvPr/>
          </p:nvSpPr>
          <p:spPr>
            <a:xfrm rot="2700000">
              <a:off x="3520957" y="2013790"/>
              <a:ext cx="584032" cy="597023"/>
            </a:xfrm>
            <a:prstGeom prst="mathMultipl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Left Bracket 152">
              <a:extLst>
                <a:ext uri="{FF2B5EF4-FFF2-40B4-BE49-F238E27FC236}">
                  <a16:creationId xmlns:a16="http://schemas.microsoft.com/office/drawing/2014/main" id="{B0B259E6-7597-EB36-17BB-D2815FEA5F35}"/>
                </a:ext>
              </a:extLst>
            </p:cNvPr>
            <p:cNvSpPr/>
            <p:nvPr/>
          </p:nvSpPr>
          <p:spPr>
            <a:xfrm>
              <a:off x="1484260" y="1297550"/>
              <a:ext cx="466340" cy="212407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Left Bracket 153">
              <a:extLst>
                <a:ext uri="{FF2B5EF4-FFF2-40B4-BE49-F238E27FC236}">
                  <a16:creationId xmlns:a16="http://schemas.microsoft.com/office/drawing/2014/main" id="{566AA3D5-B64B-6116-1F5B-57B52AB87928}"/>
                </a:ext>
              </a:extLst>
            </p:cNvPr>
            <p:cNvSpPr/>
            <p:nvPr/>
          </p:nvSpPr>
          <p:spPr>
            <a:xfrm rot="10800000">
              <a:off x="6847168" y="1297550"/>
              <a:ext cx="466340" cy="212407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37AFD7-C305-1C46-1E43-D10AB63B2D41}"/>
              </a:ext>
            </a:extLst>
          </p:cNvPr>
          <p:cNvGrpSpPr/>
          <p:nvPr/>
        </p:nvGrpSpPr>
        <p:grpSpPr>
          <a:xfrm>
            <a:off x="7599583" y="1735097"/>
            <a:ext cx="3585197" cy="1547245"/>
            <a:chOff x="7599583" y="1735097"/>
            <a:chExt cx="3585197" cy="1547245"/>
          </a:xfrm>
        </p:grpSpPr>
        <p:sp>
          <p:nvSpPr>
            <p:cNvPr id="158" name="Multiplication Sign 157">
              <a:extLst>
                <a:ext uri="{FF2B5EF4-FFF2-40B4-BE49-F238E27FC236}">
                  <a16:creationId xmlns:a16="http://schemas.microsoft.com/office/drawing/2014/main" id="{1D9A6DD5-B88C-555A-87FD-6643F5468C87}"/>
                </a:ext>
              </a:extLst>
            </p:cNvPr>
            <p:cNvSpPr/>
            <p:nvPr/>
          </p:nvSpPr>
          <p:spPr>
            <a:xfrm>
              <a:off x="7599583" y="2062761"/>
              <a:ext cx="583757" cy="597305"/>
            </a:xfrm>
            <a:prstGeom prst="mathMultipl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9BA5B81-ECCD-2E32-ACAD-49EEAD359EDC}"/>
                </a:ext>
              </a:extLst>
            </p:cNvPr>
            <p:cNvSpPr txBox="1"/>
            <p:nvPr/>
          </p:nvSpPr>
          <p:spPr>
            <a:xfrm>
              <a:off x="8258461" y="1735097"/>
              <a:ext cx="2331700" cy="154724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7200">
                  <a:cs typeface="Arial"/>
                </a:rPr>
                <a:t>100</a:t>
              </a:r>
              <a:endParaRPr lang="en-US" sz="72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6A737D-9232-C67F-1DAE-9E4DDD9C07D5}"/>
                </a:ext>
              </a:extLst>
            </p:cNvPr>
            <p:cNvSpPr txBox="1"/>
            <p:nvPr/>
          </p:nvSpPr>
          <p:spPr>
            <a:xfrm>
              <a:off x="9885173" y="2098540"/>
              <a:ext cx="129960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Arial"/>
                </a:rPr>
                <a:t>Videos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13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7FF9B-1C6E-8F12-7E2D-C127E275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0F2A0C-9F6E-05F4-3658-D1BD391F28B1}"/>
              </a:ext>
            </a:extLst>
          </p:cNvPr>
          <p:cNvGrpSpPr/>
          <p:nvPr/>
        </p:nvGrpSpPr>
        <p:grpSpPr>
          <a:xfrm>
            <a:off x="1597025" y="1912900"/>
            <a:ext cx="4693250" cy="1685925"/>
            <a:chOff x="1597025" y="1912900"/>
            <a:chExt cx="4693250" cy="1685925"/>
          </a:xfrm>
        </p:grpSpPr>
        <p:pic>
          <p:nvPicPr>
            <p:cNvPr id="149" name="Picture 148" descr="Python Logo PNG Transparent - Brands Logos">
              <a:extLst>
                <a:ext uri="{FF2B5EF4-FFF2-40B4-BE49-F238E27FC236}">
                  <a16:creationId xmlns:a16="http://schemas.microsoft.com/office/drawing/2014/main" id="{21642337-A9BC-FECA-1E04-FCF050F6B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9030" y="2134760"/>
              <a:ext cx="1253439" cy="1271298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4B65DC7-0490-BF7A-AF1B-9C4F879D6389}"/>
                </a:ext>
              </a:extLst>
            </p:cNvPr>
            <p:cNvSpPr txBox="1"/>
            <p:nvPr/>
          </p:nvSpPr>
          <p:spPr>
            <a:xfrm>
              <a:off x="3592384" y="2483628"/>
              <a:ext cx="2697891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Sentence transformers 5.1.2</a:t>
              </a:r>
            </a:p>
            <a:p>
              <a:pPr algn="l"/>
              <a:endParaRPr lang="en-US">
                <a:cs typeface="Arial"/>
              </a:endParaRPr>
            </a:p>
          </p:txBody>
        </p:sp>
        <p:sp>
          <p:nvSpPr>
            <p:cNvPr id="152" name="Multiplication Sign 151">
              <a:extLst>
                <a:ext uri="{FF2B5EF4-FFF2-40B4-BE49-F238E27FC236}">
                  <a16:creationId xmlns:a16="http://schemas.microsoft.com/office/drawing/2014/main" id="{3E29842B-7853-3690-296B-B9E442A6EB7F}"/>
                </a:ext>
              </a:extLst>
            </p:cNvPr>
            <p:cNvSpPr/>
            <p:nvPr/>
          </p:nvSpPr>
          <p:spPr>
            <a:xfrm rot="2700000">
              <a:off x="3131577" y="2507826"/>
              <a:ext cx="453083" cy="463380"/>
            </a:xfrm>
            <a:prstGeom prst="mathMultipl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Left Bracket 154">
              <a:extLst>
                <a:ext uri="{FF2B5EF4-FFF2-40B4-BE49-F238E27FC236}">
                  <a16:creationId xmlns:a16="http://schemas.microsoft.com/office/drawing/2014/main" id="{E69FDC99-C827-0D05-AEF6-AAC0B2B42595}"/>
                </a:ext>
              </a:extLst>
            </p:cNvPr>
            <p:cNvSpPr/>
            <p:nvPr/>
          </p:nvSpPr>
          <p:spPr>
            <a:xfrm>
              <a:off x="1597025" y="1951000"/>
              <a:ext cx="361950" cy="164782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Left Bracket 155">
              <a:extLst>
                <a:ext uri="{FF2B5EF4-FFF2-40B4-BE49-F238E27FC236}">
                  <a16:creationId xmlns:a16="http://schemas.microsoft.com/office/drawing/2014/main" id="{4E96653F-D5E8-1C5D-6D5E-3002B4BD178A}"/>
                </a:ext>
              </a:extLst>
            </p:cNvPr>
            <p:cNvSpPr/>
            <p:nvPr/>
          </p:nvSpPr>
          <p:spPr>
            <a:xfrm rot="10800000">
              <a:off x="5797549" y="1912900"/>
              <a:ext cx="361950" cy="1647825"/>
            </a:xfrm>
            <a:prstGeom prst="lef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A0DB64-1AD6-21C8-36C0-A25BD310CAA2}"/>
              </a:ext>
            </a:extLst>
          </p:cNvPr>
          <p:cNvGrpSpPr/>
          <p:nvPr/>
        </p:nvGrpSpPr>
        <p:grpSpPr>
          <a:xfrm>
            <a:off x="6355899" y="2147701"/>
            <a:ext cx="4484752" cy="1200329"/>
            <a:chOff x="6355899" y="2147701"/>
            <a:chExt cx="4484752" cy="1200329"/>
          </a:xfrm>
        </p:grpSpPr>
        <p:sp>
          <p:nvSpPr>
            <p:cNvPr id="158" name="Multiplication Sign 157">
              <a:extLst>
                <a:ext uri="{FF2B5EF4-FFF2-40B4-BE49-F238E27FC236}">
                  <a16:creationId xmlns:a16="http://schemas.microsoft.com/office/drawing/2014/main" id="{3AF0D019-01AC-897D-C1CB-D4DE1B8D1AA2}"/>
                </a:ext>
              </a:extLst>
            </p:cNvPr>
            <p:cNvSpPr/>
            <p:nvPr/>
          </p:nvSpPr>
          <p:spPr>
            <a:xfrm>
              <a:off x="6355899" y="2516547"/>
              <a:ext cx="453083" cy="463380"/>
            </a:xfrm>
            <a:prstGeom prst="mathMultipl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79DF05-2C9D-DEF4-57D5-E6A64EDE7C94}"/>
                </a:ext>
              </a:extLst>
            </p:cNvPr>
            <p:cNvSpPr txBox="1"/>
            <p:nvPr/>
          </p:nvSpPr>
          <p:spPr>
            <a:xfrm>
              <a:off x="6738851" y="2147701"/>
              <a:ext cx="2381154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7200">
                  <a:cs typeface="Arial"/>
                </a:rPr>
                <a:t>1000</a:t>
              </a:r>
              <a:endParaRPr lang="en-US" sz="4400">
                <a:cs typeface="Arial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9CFB10-7267-6CF6-C4B9-49C75D21630A}"/>
                </a:ext>
              </a:extLst>
            </p:cNvPr>
            <p:cNvSpPr txBox="1"/>
            <p:nvPr/>
          </p:nvSpPr>
          <p:spPr>
            <a:xfrm>
              <a:off x="8918335" y="2278798"/>
              <a:ext cx="1922316" cy="9541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>
                  <a:cs typeface="Arial"/>
                </a:rPr>
                <a:t>Comments per video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541246A-C3B5-909B-69FE-C1C8D95DEDA5}"/>
              </a:ext>
            </a:extLst>
          </p:cNvPr>
          <p:cNvSpPr txBox="1"/>
          <p:nvPr/>
        </p:nvSpPr>
        <p:spPr>
          <a:xfrm>
            <a:off x="2740398" y="4646734"/>
            <a:ext cx="671554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cs typeface="Arial"/>
              </a:rPr>
              <a:t>Total: </a:t>
            </a:r>
            <a:r>
              <a:rPr lang="en-US" sz="4800">
                <a:latin typeface="Arial"/>
                <a:cs typeface="Arial"/>
              </a:rPr>
              <a:t>65964</a:t>
            </a:r>
            <a:r>
              <a:rPr lang="en-US" sz="4800">
                <a:cs typeface="Arial"/>
              </a:rPr>
              <a:t> comments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0049FF-09C5-D0FA-35EA-506023165374}"/>
              </a:ext>
            </a:extLst>
          </p:cNvPr>
          <p:cNvSpPr/>
          <p:nvPr/>
        </p:nvSpPr>
        <p:spPr>
          <a:xfrm>
            <a:off x="-107" y="-2013"/>
            <a:ext cx="12195131" cy="826589"/>
          </a:xfrm>
          <a:prstGeom prst="rect">
            <a:avLst/>
          </a:prstGeom>
          <a:ln>
            <a:solidFill>
              <a:srgbClr val="50B4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>
                <a:cs typeface="Arial"/>
              </a:rPr>
              <a:t>Research methodology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79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54BFD33101734EADB1A8B8A915E17A" ma:contentTypeVersion="5" ma:contentTypeDescription="Create a new document." ma:contentTypeScope="" ma:versionID="e88383c67720d9a09adb9b5af1812e58">
  <xsd:schema xmlns:xsd="http://www.w3.org/2001/XMLSchema" xmlns:xs="http://www.w3.org/2001/XMLSchema" xmlns:p="http://schemas.microsoft.com/office/2006/metadata/properties" xmlns:ns3="6df96fe8-5dfe-4f39-9a32-873f96719dc4" targetNamespace="http://schemas.microsoft.com/office/2006/metadata/properties" ma:root="true" ma:fieldsID="1feae88448b2fa2eb28314e38acdb835" ns3:_="">
    <xsd:import namespace="6df96fe8-5dfe-4f39-9a32-873f96719dc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96fe8-5dfe-4f39-9a32-873f96719dc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f96fe8-5dfe-4f39-9a32-873f96719dc4" xsi:nil="true"/>
  </documentManagement>
</p:properties>
</file>

<file path=customXml/itemProps1.xml><?xml version="1.0" encoding="utf-8"?>
<ds:datastoreItem xmlns:ds="http://schemas.openxmlformats.org/officeDocument/2006/customXml" ds:itemID="{FA5EC742-98DB-4E66-A410-854CC5DEEC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AB17A9-D5C6-4F68-AA74-A7DD6D8D224B}">
  <ds:schemaRefs>
    <ds:schemaRef ds:uri="6df96fe8-5dfe-4f39-9a32-873f96719d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CAAE833-DF97-4A6C-AE15-35F32FC47508}">
  <ds:schemaRefs>
    <ds:schemaRef ds:uri="6df96fe8-5dfe-4f39-9a32-873f96719d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Application>Microsoft Office PowerPoint</Application>
  <PresentationFormat>Widescreen</PresentationFormat>
  <Slides>29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Metropolitan</vt:lpstr>
      <vt:lpstr>Unnecessary and “trash” comments on YouTube Shorts</vt:lpstr>
      <vt:lpstr>Contents</vt:lpstr>
      <vt:lpstr>Introduction</vt:lpstr>
      <vt:lpstr>Literature review</vt:lpstr>
      <vt:lpstr>Research questions</vt:lpstr>
      <vt:lpstr>Hyphotheses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SWOT</vt:lpstr>
      <vt:lpstr>SWOT</vt:lpstr>
      <vt:lpstr>SWOT</vt:lpstr>
      <vt:lpstr>SWOT</vt:lpstr>
      <vt:lpstr>Benefit to the world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Kirkilovskis</dc:creator>
  <cp:revision>51</cp:revision>
  <dcterms:created xsi:type="dcterms:W3CDTF">2025-12-07T11:25:04Z</dcterms:created>
  <dcterms:modified xsi:type="dcterms:W3CDTF">2025-12-10T21:36:09Z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0x0101003354BFD33101734EADB1A8B8A915E17A</vt:lpwstr>
  </property>
</Properties>
</file>